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848" r:id="rId4"/>
  </p:sldMasterIdLst>
  <p:notesMasterIdLst>
    <p:notesMasterId r:id="rId45"/>
  </p:notesMasterIdLst>
  <p:handoutMasterIdLst>
    <p:handoutMasterId r:id="rId46"/>
  </p:handoutMasterIdLst>
  <p:sldIdLst>
    <p:sldId id="2145713489" r:id="rId5"/>
    <p:sldId id="2145713490" r:id="rId6"/>
    <p:sldId id="2145713491" r:id="rId7"/>
    <p:sldId id="2145713494" r:id="rId8"/>
    <p:sldId id="2145713493" r:id="rId9"/>
    <p:sldId id="2145713498" r:id="rId10"/>
    <p:sldId id="2145713511" r:id="rId11"/>
    <p:sldId id="2145713499" r:id="rId12"/>
    <p:sldId id="2145713510" r:id="rId13"/>
    <p:sldId id="2145713492" r:id="rId14"/>
    <p:sldId id="2145713495" r:id="rId15"/>
    <p:sldId id="2145713496" r:id="rId16"/>
    <p:sldId id="2145713497" r:id="rId17"/>
    <p:sldId id="2145713500" r:id="rId18"/>
    <p:sldId id="2145713505" r:id="rId19"/>
    <p:sldId id="2145713501" r:id="rId20"/>
    <p:sldId id="2145713506" r:id="rId21"/>
    <p:sldId id="2145713502" r:id="rId22"/>
    <p:sldId id="2145713503" r:id="rId23"/>
    <p:sldId id="2145713504" r:id="rId24"/>
    <p:sldId id="2145713507" r:id="rId25"/>
    <p:sldId id="2145713508" r:id="rId26"/>
    <p:sldId id="2145713509" r:id="rId27"/>
    <p:sldId id="2145713512" r:id="rId28"/>
    <p:sldId id="2145713513" r:id="rId29"/>
    <p:sldId id="2145713514" r:id="rId30"/>
    <p:sldId id="2145713516" r:id="rId31"/>
    <p:sldId id="2145713517" r:id="rId32"/>
    <p:sldId id="2145713518" r:id="rId33"/>
    <p:sldId id="2145713519" r:id="rId34"/>
    <p:sldId id="2145713520" r:id="rId35"/>
    <p:sldId id="2145713521" r:id="rId36"/>
    <p:sldId id="2145713522" r:id="rId37"/>
    <p:sldId id="2145713523" r:id="rId38"/>
    <p:sldId id="2145713524" r:id="rId39"/>
    <p:sldId id="2145713526" r:id="rId40"/>
    <p:sldId id="2145713525" r:id="rId41"/>
    <p:sldId id="2145713527" r:id="rId42"/>
    <p:sldId id="2145713528" r:id="rId43"/>
    <p:sldId id="2145713529"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D1E5"/>
    <a:srgbClr val="9D9BC5"/>
    <a:srgbClr val="5E5B9F"/>
    <a:srgbClr val="494885"/>
    <a:srgbClr val="DAF1F9"/>
    <a:srgbClr val="1863A3"/>
    <a:srgbClr val="0070C0"/>
    <a:srgbClr val="134576"/>
    <a:srgbClr val="133D6F"/>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74336" autoAdjust="0"/>
  </p:normalViewPr>
  <p:slideViewPr>
    <p:cSldViewPr snapToGrid="0">
      <p:cViewPr varScale="1">
        <p:scale>
          <a:sx n="104" d="100"/>
          <a:sy n="104" d="100"/>
        </p:scale>
        <p:origin x="78" y="114"/>
      </p:cViewPr>
      <p:guideLst/>
    </p:cSldViewPr>
  </p:slideViewPr>
  <p:notesTextViewPr>
    <p:cViewPr>
      <p:scale>
        <a:sx n="3" d="2"/>
        <a:sy n="3" d="2"/>
      </p:scale>
      <p:origin x="0" y="0"/>
    </p:cViewPr>
  </p:notesTextViewPr>
  <p:sorterViewPr>
    <p:cViewPr>
      <p:scale>
        <a:sx n="120" d="100"/>
        <a:sy n="120" d="100"/>
      </p:scale>
      <p:origin x="0" y="0"/>
    </p:cViewPr>
  </p:sorterViewPr>
  <p:notesViewPr>
    <p:cSldViewPr snapToGrid="0">
      <p:cViewPr varScale="1">
        <p:scale>
          <a:sx n="124" d="100"/>
          <a:sy n="124" d="100"/>
        </p:scale>
        <p:origin x="4686"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commentAuthors" Target="commentAuthors.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7B4366F-201C-4B65-BFC5-B8908881878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44AC7577-01DD-4B6E-9FCF-10E80AA7087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682E126-981D-4E91-82C1-725F08C93223}" type="datetimeFigureOut">
              <a:rPr lang="en-US" smtClean="0"/>
              <a:t>9/5/2022</a:t>
            </a:fld>
            <a:endParaRPr lang="en-US"/>
          </a:p>
        </p:txBody>
      </p:sp>
      <p:sp>
        <p:nvSpPr>
          <p:cNvPr id="4" name="Footer Placeholder 3">
            <a:extLst>
              <a:ext uri="{FF2B5EF4-FFF2-40B4-BE49-F238E27FC236}">
                <a16:creationId xmlns:a16="http://schemas.microsoft.com/office/drawing/2014/main" id="{D3738B43-2C82-4A4B-B6BC-FC9DD408C00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4848EF5E-34B2-4C47-9BE5-849C0ABCDFC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F0804E-7927-4A88-B815-0A1E776D11C3}" type="slidenum">
              <a:rPr lang="en-US" smtClean="0"/>
              <a:t>‹#›</a:t>
            </a:fld>
            <a:endParaRPr lang="en-US"/>
          </a:p>
        </p:txBody>
      </p:sp>
    </p:spTree>
    <p:extLst>
      <p:ext uri="{BB962C8B-B14F-4D97-AF65-F5344CB8AC3E}">
        <p14:creationId xmlns:p14="http://schemas.microsoft.com/office/powerpoint/2010/main" val="14146908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ACB7FE-A311-44C3-B41B-4F5003B7AE5D}" type="datetimeFigureOut">
              <a:rPr lang="id-ID" smtClean="0"/>
              <a:t>05/09/2022</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789FCB3-4D10-4EBB-B200-D125953D3010}" type="slidenum">
              <a:rPr lang="id-ID" smtClean="0"/>
              <a:t>‹#›</a:t>
            </a:fld>
            <a:endParaRPr lang="id-ID"/>
          </a:p>
        </p:txBody>
      </p:sp>
    </p:spTree>
    <p:extLst>
      <p:ext uri="{BB962C8B-B14F-4D97-AF65-F5344CB8AC3E}">
        <p14:creationId xmlns:p14="http://schemas.microsoft.com/office/powerpoint/2010/main" val="24711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a:t>
            </a:fld>
            <a:endParaRPr lang="id-ID"/>
          </a:p>
        </p:txBody>
      </p:sp>
    </p:spTree>
    <p:extLst>
      <p:ext uri="{BB962C8B-B14F-4D97-AF65-F5344CB8AC3E}">
        <p14:creationId xmlns:p14="http://schemas.microsoft.com/office/powerpoint/2010/main" val="20052473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15</a:t>
            </a:fld>
            <a:endParaRPr lang="id-ID"/>
          </a:p>
        </p:txBody>
      </p:sp>
    </p:spTree>
    <p:extLst>
      <p:ext uri="{BB962C8B-B14F-4D97-AF65-F5344CB8AC3E}">
        <p14:creationId xmlns:p14="http://schemas.microsoft.com/office/powerpoint/2010/main" val="2678772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16</a:t>
            </a:fld>
            <a:endParaRPr lang="id-ID"/>
          </a:p>
        </p:txBody>
      </p:sp>
    </p:spTree>
    <p:extLst>
      <p:ext uri="{BB962C8B-B14F-4D97-AF65-F5344CB8AC3E}">
        <p14:creationId xmlns:p14="http://schemas.microsoft.com/office/powerpoint/2010/main" val="3598204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17</a:t>
            </a:fld>
            <a:endParaRPr lang="id-ID"/>
          </a:p>
        </p:txBody>
      </p:sp>
    </p:spTree>
    <p:extLst>
      <p:ext uri="{BB962C8B-B14F-4D97-AF65-F5344CB8AC3E}">
        <p14:creationId xmlns:p14="http://schemas.microsoft.com/office/powerpoint/2010/main" val="19764943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18</a:t>
            </a:fld>
            <a:endParaRPr lang="id-ID"/>
          </a:p>
        </p:txBody>
      </p:sp>
    </p:spTree>
    <p:extLst>
      <p:ext uri="{BB962C8B-B14F-4D97-AF65-F5344CB8AC3E}">
        <p14:creationId xmlns:p14="http://schemas.microsoft.com/office/powerpoint/2010/main" val="6820584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20</a:t>
            </a:fld>
            <a:endParaRPr lang="id-ID"/>
          </a:p>
        </p:txBody>
      </p:sp>
    </p:spTree>
    <p:extLst>
      <p:ext uri="{BB962C8B-B14F-4D97-AF65-F5344CB8AC3E}">
        <p14:creationId xmlns:p14="http://schemas.microsoft.com/office/powerpoint/2010/main" val="26943031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21</a:t>
            </a:fld>
            <a:endParaRPr lang="id-ID"/>
          </a:p>
        </p:txBody>
      </p:sp>
    </p:spTree>
    <p:extLst>
      <p:ext uri="{BB962C8B-B14F-4D97-AF65-F5344CB8AC3E}">
        <p14:creationId xmlns:p14="http://schemas.microsoft.com/office/powerpoint/2010/main" val="31833781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22</a:t>
            </a:fld>
            <a:endParaRPr lang="id-ID"/>
          </a:p>
        </p:txBody>
      </p:sp>
    </p:spTree>
    <p:extLst>
      <p:ext uri="{BB962C8B-B14F-4D97-AF65-F5344CB8AC3E}">
        <p14:creationId xmlns:p14="http://schemas.microsoft.com/office/powerpoint/2010/main" val="495205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23</a:t>
            </a:fld>
            <a:endParaRPr lang="id-ID"/>
          </a:p>
        </p:txBody>
      </p:sp>
    </p:spTree>
    <p:extLst>
      <p:ext uri="{BB962C8B-B14F-4D97-AF65-F5344CB8AC3E}">
        <p14:creationId xmlns:p14="http://schemas.microsoft.com/office/powerpoint/2010/main" val="42627877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24</a:t>
            </a:fld>
            <a:endParaRPr lang="id-ID"/>
          </a:p>
        </p:txBody>
      </p:sp>
    </p:spTree>
    <p:extLst>
      <p:ext uri="{BB962C8B-B14F-4D97-AF65-F5344CB8AC3E}">
        <p14:creationId xmlns:p14="http://schemas.microsoft.com/office/powerpoint/2010/main" val="33290522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25</a:t>
            </a:fld>
            <a:endParaRPr lang="id-ID"/>
          </a:p>
        </p:txBody>
      </p:sp>
    </p:spTree>
    <p:extLst>
      <p:ext uri="{BB962C8B-B14F-4D97-AF65-F5344CB8AC3E}">
        <p14:creationId xmlns:p14="http://schemas.microsoft.com/office/powerpoint/2010/main" val="2988516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algn="just">
              <a:lnSpc>
                <a:spcPct val="107000"/>
              </a:lnSpc>
              <a:spcAft>
                <a:spcPts val="800"/>
              </a:spcAft>
            </a:pPr>
            <a:r>
              <a:rPr lang="en-US" sz="1800" dirty="0" err="1">
                <a:effectLst/>
                <a:latin typeface="Calibri" panose="020F0502020204030204" pitchFamily="34" charset="0"/>
                <a:ea typeface="Calibri" panose="020F0502020204030204" pitchFamily="34" charset="0"/>
                <a:cs typeface="Calibri" panose="020F0502020204030204" pitchFamily="34" charset="0"/>
              </a:rPr>
              <a:t>Relasi</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antar</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sektor</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tersebut</a:t>
            </a: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antara</a:t>
            </a:r>
            <a:r>
              <a:rPr lang="en-US" sz="1800" dirty="0">
                <a:effectLst/>
                <a:latin typeface="Calibri" panose="020F0502020204030204" pitchFamily="34" charset="0"/>
                <a:ea typeface="Calibri" panose="020F0502020204030204" pitchFamily="34" charset="0"/>
                <a:cs typeface="Calibri" panose="020F0502020204030204" pitchFamily="34" charset="0"/>
              </a:rPr>
              <a:t> lain </a:t>
            </a:r>
            <a:r>
              <a:rPr lang="en-US" sz="1800" dirty="0" err="1">
                <a:effectLst/>
                <a:latin typeface="Calibri" panose="020F0502020204030204" pitchFamily="34" charset="0"/>
                <a:ea typeface="Calibri" panose="020F0502020204030204" pitchFamily="34" charset="0"/>
                <a:cs typeface="Calibri" panose="020F0502020204030204" pitchFamily="34" charset="0"/>
              </a:rPr>
              <a:t>adalah</a:t>
            </a:r>
            <a:r>
              <a:rPr lang="en-US" sz="1800" dirty="0">
                <a:effectLst/>
                <a:latin typeface="Calibri" panose="020F0502020204030204" pitchFamily="34" charset="0"/>
                <a:ea typeface="Calibri" panose="020F0502020204030204" pitchFamily="34"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dirty="0">
                <a:effectLst/>
                <a:latin typeface="Calibri" panose="020F0502020204030204" pitchFamily="34" charset="0"/>
                <a:ea typeface="Times New Roman" panose="02020603050405020304" pitchFamily="18" charset="0"/>
                <a:cs typeface="Calibri" panose="020F0502020204030204" pitchFamily="34" charset="0"/>
              </a:rPr>
              <a:t>“</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Ekspor</a:t>
            </a:r>
            <a:r>
              <a:rPr lang="en-US" sz="1800" dirty="0">
                <a:effectLst/>
                <a:latin typeface="Calibri" panose="020F0502020204030204" pitchFamily="34" charset="0"/>
                <a:ea typeface="Times New Roman" panose="02020603050405020304" pitchFamily="18" charset="0"/>
                <a:cs typeface="Calibri" panose="020F0502020204030204" pitchFamily="34" charset="0"/>
              </a:rPr>
              <a:t>” dan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Impor</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riil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Ekspor</a:t>
            </a:r>
            <a:r>
              <a:rPr lang="en-US" sz="1800" dirty="0">
                <a:effectLst/>
                <a:latin typeface="Calibri" panose="020F0502020204030204" pitchFamily="34" charset="0"/>
                <a:ea typeface="Times New Roman" panose="02020603050405020304" pitchFamily="18" charset="0"/>
                <a:cs typeface="Calibri" panose="020F0502020204030204" pitchFamily="34" charset="0"/>
              </a:rPr>
              <a:t>” dan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Impor</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eksternal</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C</a:t>
            </a:r>
            <a:r>
              <a:rPr lang="en-US" sz="1800" b="1" baseline="30000" dirty="0">
                <a:effectLst/>
                <a:latin typeface="Calibri" panose="020F0502020204030204" pitchFamily="34" charset="0"/>
                <a:ea typeface="Times New Roman" panose="02020603050405020304" pitchFamily="18" charset="0"/>
                <a:cs typeface="Calibri" panose="020F0502020204030204" pitchFamily="34" charset="0"/>
              </a:rPr>
              <a:t>G</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riil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Belanja</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berjalan</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fiskal</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I</a:t>
            </a:r>
            <a:r>
              <a:rPr lang="en-US" sz="1800" b="1" baseline="30000" dirty="0">
                <a:effectLst/>
                <a:latin typeface="Calibri" panose="020F0502020204030204" pitchFamily="34" charset="0"/>
                <a:ea typeface="Times New Roman" panose="02020603050405020304" pitchFamily="18" charset="0"/>
                <a:cs typeface="Calibri" panose="020F0502020204030204" pitchFamily="34" charset="0"/>
              </a:rPr>
              <a:t>G</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riil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Belanja</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modal</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fiskal</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dirty="0">
                <a:effectLst/>
                <a:latin typeface="Calibri" panose="020F0502020204030204" pitchFamily="34" charset="0"/>
                <a:ea typeface="Times New Roman" panose="02020603050405020304" pitchFamily="18" charset="0"/>
                <a:cs typeface="Calibri" panose="020F0502020204030204" pitchFamily="34" charset="0"/>
              </a:rPr>
              <a:t>Bagian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Pemerintah</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bukan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swasta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dari</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TR</a:t>
            </a:r>
            <a:r>
              <a:rPr lang="en-US" sz="1800" b="1" baseline="30000" dirty="0">
                <a:effectLst/>
                <a:latin typeface="Calibri" panose="020F0502020204030204" pitchFamily="34" charset="0"/>
                <a:ea typeface="Times New Roman" panose="02020603050405020304" pitchFamily="18" charset="0"/>
                <a:cs typeface="Calibri" panose="020F0502020204030204" pitchFamily="34" charset="0"/>
              </a:rPr>
              <a:t>F</a:t>
            </a:r>
            <a:r>
              <a:rPr lang="en-US" sz="1800" dirty="0">
                <a:effectLst/>
                <a:latin typeface="Calibri" panose="020F0502020204030204" pitchFamily="34" charset="0"/>
                <a:ea typeface="Times New Roman" panose="02020603050405020304" pitchFamily="18" charset="0"/>
                <a:cs typeface="Calibri" panose="020F0502020204030204" pitchFamily="34" charset="0"/>
              </a:rPr>
              <a:t> (net transfer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dari</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luar</a:t>
            </a:r>
            <a:r>
              <a:rPr lang="en-US" sz="1800" dirty="0">
                <a:effectLst/>
                <a:latin typeface="Calibri" panose="020F0502020204030204" pitchFamily="34" charset="0"/>
                <a:ea typeface="Times New Roman" panose="02020603050405020304" pitchFamily="18" charset="0"/>
                <a:cs typeface="Calibri" panose="020F0502020204030204" pitchFamily="34" charset="0"/>
              </a:rPr>
              <a:t> negeri)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eksternal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Hibah</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fiskal</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dirty="0" err="1">
                <a:effectLst/>
                <a:latin typeface="Calibri" panose="020F0502020204030204" pitchFamily="34" charset="0"/>
                <a:ea typeface="Times New Roman" panose="02020603050405020304" pitchFamily="18" charset="0"/>
                <a:cs typeface="Calibri" panose="020F0502020204030204" pitchFamily="34" charset="0"/>
              </a:rPr>
              <a:t>Bagaian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Pemerintah</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bukan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swasta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dari</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Medium/long-term capital</a:t>
            </a:r>
            <a:r>
              <a:rPr lang="en-US" sz="1800" dirty="0">
                <a:effectLst/>
                <a:latin typeface="Calibri" panose="020F0502020204030204" pitchFamily="34" charset="0"/>
                <a:ea typeface="Times New Roman" panose="02020603050405020304" pitchFamily="18" charset="0"/>
                <a:cs typeface="Calibri" panose="020F0502020204030204" pitchFamily="34" charset="0"/>
              </a:rPr>
              <a:t>” dan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Short-term capital</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transaksi</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finansial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pembayaran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pembiayaan</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eksternal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fiskal</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dirty="0">
                <a:effectLst/>
                <a:latin typeface="Calibri" panose="020F0502020204030204" pitchFamily="34" charset="0"/>
                <a:ea typeface="Times New Roman" panose="02020603050405020304" pitchFamily="18" charset="0"/>
                <a:cs typeface="Calibri" panose="020F0502020204030204" pitchFamily="34" charset="0"/>
              </a:rPr>
              <a:t>Bagian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swasta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dari</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Medium/long-term capital</a:t>
            </a:r>
            <a:r>
              <a:rPr lang="en-US" sz="1800" dirty="0">
                <a:effectLst/>
                <a:latin typeface="Calibri" panose="020F0502020204030204" pitchFamily="34" charset="0"/>
                <a:ea typeface="Times New Roman" panose="02020603050405020304" pitchFamily="18" charset="0"/>
                <a:cs typeface="Calibri" panose="020F0502020204030204" pitchFamily="34" charset="0"/>
              </a:rPr>
              <a:t>” dan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Short-term capital</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transaksi</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finansial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pembayaran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Net foreign assets</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DMBs’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moneter</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dirty="0">
                <a:effectLst/>
                <a:latin typeface="Calibri" panose="020F0502020204030204" pitchFamily="34" charset="0"/>
                <a:ea typeface="Times New Roman" panose="02020603050405020304" pitchFamily="18" charset="0"/>
                <a:cs typeface="Calibri" panose="020F0502020204030204" pitchFamily="34" charset="0"/>
              </a:rPr>
              <a:t>“</a:t>
            </a:r>
            <a:r>
              <a:rPr lang="en-US" sz="1800" b="1" dirty="0">
                <a:effectLst/>
                <a:latin typeface="Calibri" panose="020F0502020204030204" pitchFamily="34" charset="0"/>
                <a:ea typeface="Times New Roman" panose="02020603050405020304" pitchFamily="18" charset="0"/>
                <a:cs typeface="Calibri" panose="020F0502020204030204" pitchFamily="34" charset="0"/>
              </a:rPr>
              <a:t>Cadangan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devisa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perubahan</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net foreign assets)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pembayaran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Net foreign asset</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bagian</a:t>
            </a:r>
            <a:r>
              <a:rPr lang="en-US" sz="1800" dirty="0">
                <a:effectLst/>
                <a:latin typeface="Calibri" panose="020F0502020204030204" pitchFamily="34" charset="0"/>
                <a:ea typeface="Times New Roman" panose="02020603050405020304" pitchFamily="18" charset="0"/>
                <a:cs typeface="Calibri" panose="020F0502020204030204" pitchFamily="34" charset="0"/>
              </a:rPr>
              <a:t> bank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sentral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moneter</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dirty="0">
                <a:effectLst/>
                <a:latin typeface="Calibri" panose="020F0502020204030204" pitchFamily="34" charset="0"/>
                <a:ea typeface="Times New Roman" panose="02020603050405020304" pitchFamily="18" charset="0"/>
                <a:cs typeface="Calibri" panose="020F0502020204030204" pitchFamily="34" charset="0"/>
              </a:rPr>
              <a:t>Bagian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Sistem</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Perbankan</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Pembiayaan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dari</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fiskal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Tagihan</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kepada</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Pemerintah</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bagian</a:t>
            </a:r>
            <a:r>
              <a:rPr lang="en-US" sz="1800" dirty="0">
                <a:effectLst/>
                <a:latin typeface="Calibri" panose="020F0502020204030204" pitchFamily="34" charset="0"/>
                <a:ea typeface="Times New Roman" panose="02020603050405020304" pitchFamily="18" charset="0"/>
                <a:cs typeface="Calibri" panose="020F0502020204030204" pitchFamily="34" charset="0"/>
              </a:rPr>
              <a:t> MA dan DMBs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dari</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moneter</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dirty="0">
                <a:effectLst/>
                <a:latin typeface="Calibri" panose="020F0502020204030204" pitchFamily="34" charset="0"/>
                <a:ea typeface="Times New Roman" panose="02020603050405020304" pitchFamily="18" charset="0"/>
                <a:cs typeface="Calibri" panose="020F0502020204030204" pitchFamily="34" charset="0"/>
              </a:rPr>
              <a:t>“</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Kredit</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untuk</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bank</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bank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sentral</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moneter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Liabilitas</a:t>
            </a:r>
            <a:r>
              <a:rPr lang="en-US" sz="1800" b="1" dirty="0">
                <a:effectLst/>
                <a:latin typeface="Calibri" panose="020F0502020204030204" pitchFamily="34" charset="0"/>
                <a:ea typeface="Times New Roman" panose="02020603050405020304" pitchFamily="18" charset="0"/>
                <a:cs typeface="Calibri" panose="020F0502020204030204" pitchFamily="34" charset="0"/>
              </a:rPr>
              <a:t> pada bank </a:t>
            </a: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sentral</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DMB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moneter</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pPr marL="342900" lvl="0" indent="-342900" algn="just">
              <a:lnSpc>
                <a:spcPct val="107000"/>
              </a:lnSpc>
              <a:spcAft>
                <a:spcPts val="800"/>
              </a:spcAft>
              <a:buFont typeface="Wingdings" panose="05000000000000000000" pitchFamily="2" charset="2"/>
              <a:buChar char=""/>
              <a:tabLst>
                <a:tab pos="457200" algn="l"/>
              </a:tabLst>
            </a:pPr>
            <a:r>
              <a:rPr lang="en-US" sz="1800" dirty="0">
                <a:effectLst/>
                <a:latin typeface="Calibri" panose="020F0502020204030204" pitchFamily="34" charset="0"/>
                <a:ea typeface="Times New Roman" panose="02020603050405020304" pitchFamily="18" charset="0"/>
                <a:cs typeface="Calibri" panose="020F0502020204030204" pitchFamily="34" charset="0"/>
              </a:rPr>
              <a:t>“</a:t>
            </a:r>
            <a:r>
              <a:rPr lang="en-US" sz="1800" b="1" dirty="0">
                <a:effectLst/>
                <a:latin typeface="Calibri" panose="020F0502020204030204" pitchFamily="34" charset="0"/>
                <a:ea typeface="Times New Roman" panose="02020603050405020304" pitchFamily="18" charset="0"/>
                <a:cs typeface="Calibri" panose="020F0502020204030204" pitchFamily="34" charset="0"/>
              </a:rPr>
              <a:t>Giro bank</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BI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moneter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sama</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dengan</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b="1" dirty="0">
                <a:effectLst/>
                <a:latin typeface="Calibri" panose="020F0502020204030204" pitchFamily="34" charset="0"/>
                <a:ea typeface="Times New Roman" panose="02020603050405020304" pitchFamily="18" charset="0"/>
                <a:cs typeface="Calibri" panose="020F0502020204030204" pitchFamily="34" charset="0"/>
              </a:rPr>
              <a:t>Giro bank</a:t>
            </a:r>
            <a:r>
              <a:rPr lang="en-US" sz="1800" dirty="0">
                <a:effectLst/>
                <a:latin typeface="Calibri" panose="020F0502020204030204" pitchFamily="34" charset="0"/>
                <a:ea typeface="Times New Roman" panose="02020603050405020304" pitchFamily="18" charset="0"/>
                <a:cs typeface="Calibri" panose="020F0502020204030204" pitchFamily="34" charset="0"/>
              </a:rPr>
              <a:t>” pada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neraca</a:t>
            </a:r>
            <a:r>
              <a:rPr lang="en-US" sz="1800" dirty="0">
                <a:effectLst/>
                <a:latin typeface="Calibri" panose="020F0502020204030204" pitchFamily="34" charset="0"/>
                <a:ea typeface="Times New Roman" panose="02020603050405020304" pitchFamily="18" charset="0"/>
                <a:cs typeface="Calibri" panose="020F0502020204030204" pitchFamily="34" charset="0"/>
              </a:rPr>
              <a:t> DMB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dalam</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sektor</a:t>
            </a:r>
            <a:r>
              <a:rPr lang="en-US" sz="1800" dirty="0">
                <a:effectLst/>
                <a:latin typeface="Calibri" panose="020F0502020204030204" pitchFamily="34" charset="0"/>
                <a:ea typeface="Times New Roman" panose="02020603050405020304" pitchFamily="18" charset="0"/>
                <a:cs typeface="Calibri" panose="020F0502020204030204" pitchFamily="34" charset="0"/>
              </a:rPr>
              <a:t> </a:t>
            </a:r>
            <a:r>
              <a:rPr lang="en-US" sz="1800" dirty="0" err="1">
                <a:effectLst/>
                <a:latin typeface="Calibri" panose="020F0502020204030204" pitchFamily="34" charset="0"/>
                <a:ea typeface="Times New Roman" panose="02020603050405020304" pitchFamily="18" charset="0"/>
                <a:cs typeface="Calibri" panose="020F0502020204030204" pitchFamily="34" charset="0"/>
              </a:rPr>
              <a:t>moneter</a:t>
            </a:r>
            <a:r>
              <a:rPr lang="en-US" sz="1800" dirty="0">
                <a:effectLst/>
                <a:latin typeface="Calibri" panose="020F0502020204030204" pitchFamily="34" charset="0"/>
                <a:ea typeface="Times New Roman" panose="02020603050405020304" pitchFamily="18" charset="0"/>
                <a:cs typeface="Calibri" panose="020F0502020204030204" pitchFamily="34" charset="0"/>
              </a:rPr>
              <a:t>.</a:t>
            </a:r>
            <a:endParaRPr lang="en-ID" sz="1800" dirty="0">
              <a:effectLst/>
              <a:latin typeface="Calibri" panose="020F0502020204030204" pitchFamily="34" charset="0"/>
              <a:ea typeface="Times New Roman" panose="02020603050405020304" pitchFamily="18" charset="0"/>
            </a:endParaRPr>
          </a:p>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5</a:t>
            </a:fld>
            <a:endParaRPr lang="id-ID"/>
          </a:p>
        </p:txBody>
      </p:sp>
    </p:spTree>
    <p:extLst>
      <p:ext uri="{BB962C8B-B14F-4D97-AF65-F5344CB8AC3E}">
        <p14:creationId xmlns:p14="http://schemas.microsoft.com/office/powerpoint/2010/main" val="253419108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26</a:t>
            </a:fld>
            <a:endParaRPr lang="id-ID"/>
          </a:p>
        </p:txBody>
      </p:sp>
    </p:spTree>
    <p:extLst>
      <p:ext uri="{BB962C8B-B14F-4D97-AF65-F5344CB8AC3E}">
        <p14:creationId xmlns:p14="http://schemas.microsoft.com/office/powerpoint/2010/main" val="26622900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27</a:t>
            </a:fld>
            <a:endParaRPr lang="id-ID"/>
          </a:p>
        </p:txBody>
      </p:sp>
    </p:spTree>
    <p:extLst>
      <p:ext uri="{BB962C8B-B14F-4D97-AF65-F5344CB8AC3E}">
        <p14:creationId xmlns:p14="http://schemas.microsoft.com/office/powerpoint/2010/main" val="2671263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28</a:t>
            </a:fld>
            <a:endParaRPr lang="id-ID"/>
          </a:p>
        </p:txBody>
      </p:sp>
    </p:spTree>
    <p:extLst>
      <p:ext uri="{BB962C8B-B14F-4D97-AF65-F5344CB8AC3E}">
        <p14:creationId xmlns:p14="http://schemas.microsoft.com/office/powerpoint/2010/main" val="27233777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29</a:t>
            </a:fld>
            <a:endParaRPr lang="id-ID"/>
          </a:p>
        </p:txBody>
      </p:sp>
    </p:spTree>
    <p:extLst>
      <p:ext uri="{BB962C8B-B14F-4D97-AF65-F5344CB8AC3E}">
        <p14:creationId xmlns:p14="http://schemas.microsoft.com/office/powerpoint/2010/main" val="35926239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30</a:t>
            </a:fld>
            <a:endParaRPr lang="id-ID"/>
          </a:p>
        </p:txBody>
      </p:sp>
    </p:spTree>
    <p:extLst>
      <p:ext uri="{BB962C8B-B14F-4D97-AF65-F5344CB8AC3E}">
        <p14:creationId xmlns:p14="http://schemas.microsoft.com/office/powerpoint/2010/main" val="12368406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31</a:t>
            </a:fld>
            <a:endParaRPr lang="id-ID"/>
          </a:p>
        </p:txBody>
      </p:sp>
    </p:spTree>
    <p:extLst>
      <p:ext uri="{BB962C8B-B14F-4D97-AF65-F5344CB8AC3E}">
        <p14:creationId xmlns:p14="http://schemas.microsoft.com/office/powerpoint/2010/main" val="3581963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32</a:t>
            </a:fld>
            <a:endParaRPr lang="id-ID"/>
          </a:p>
        </p:txBody>
      </p:sp>
    </p:spTree>
    <p:extLst>
      <p:ext uri="{BB962C8B-B14F-4D97-AF65-F5344CB8AC3E}">
        <p14:creationId xmlns:p14="http://schemas.microsoft.com/office/powerpoint/2010/main" val="33447391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33</a:t>
            </a:fld>
            <a:endParaRPr lang="id-ID"/>
          </a:p>
        </p:txBody>
      </p:sp>
    </p:spTree>
    <p:extLst>
      <p:ext uri="{BB962C8B-B14F-4D97-AF65-F5344CB8AC3E}">
        <p14:creationId xmlns:p14="http://schemas.microsoft.com/office/powerpoint/2010/main" val="7159962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34</a:t>
            </a:fld>
            <a:endParaRPr lang="id-ID"/>
          </a:p>
        </p:txBody>
      </p:sp>
    </p:spTree>
    <p:extLst>
      <p:ext uri="{BB962C8B-B14F-4D97-AF65-F5344CB8AC3E}">
        <p14:creationId xmlns:p14="http://schemas.microsoft.com/office/powerpoint/2010/main" val="39466147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35</a:t>
            </a:fld>
            <a:endParaRPr lang="id-ID"/>
          </a:p>
        </p:txBody>
      </p:sp>
    </p:spTree>
    <p:extLst>
      <p:ext uri="{BB962C8B-B14F-4D97-AF65-F5344CB8AC3E}">
        <p14:creationId xmlns:p14="http://schemas.microsoft.com/office/powerpoint/2010/main" val="2178361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7</a:t>
            </a:fld>
            <a:endParaRPr lang="id-ID"/>
          </a:p>
        </p:txBody>
      </p:sp>
    </p:spTree>
    <p:extLst>
      <p:ext uri="{BB962C8B-B14F-4D97-AF65-F5344CB8AC3E}">
        <p14:creationId xmlns:p14="http://schemas.microsoft.com/office/powerpoint/2010/main" val="15760940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36</a:t>
            </a:fld>
            <a:endParaRPr lang="id-ID"/>
          </a:p>
        </p:txBody>
      </p:sp>
    </p:spTree>
    <p:extLst>
      <p:ext uri="{BB962C8B-B14F-4D97-AF65-F5344CB8AC3E}">
        <p14:creationId xmlns:p14="http://schemas.microsoft.com/office/powerpoint/2010/main" val="42562538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37</a:t>
            </a:fld>
            <a:endParaRPr lang="id-ID"/>
          </a:p>
        </p:txBody>
      </p:sp>
    </p:spTree>
    <p:extLst>
      <p:ext uri="{BB962C8B-B14F-4D97-AF65-F5344CB8AC3E}">
        <p14:creationId xmlns:p14="http://schemas.microsoft.com/office/powerpoint/2010/main" val="1247118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38</a:t>
            </a:fld>
            <a:endParaRPr lang="id-ID"/>
          </a:p>
        </p:txBody>
      </p:sp>
    </p:spTree>
    <p:extLst>
      <p:ext uri="{BB962C8B-B14F-4D97-AF65-F5344CB8AC3E}">
        <p14:creationId xmlns:p14="http://schemas.microsoft.com/office/powerpoint/2010/main" val="16043596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39</a:t>
            </a:fld>
            <a:endParaRPr lang="id-ID"/>
          </a:p>
        </p:txBody>
      </p:sp>
    </p:spTree>
    <p:extLst>
      <p:ext uri="{BB962C8B-B14F-4D97-AF65-F5344CB8AC3E}">
        <p14:creationId xmlns:p14="http://schemas.microsoft.com/office/powerpoint/2010/main" val="22102275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40</a:t>
            </a:fld>
            <a:endParaRPr lang="id-ID"/>
          </a:p>
        </p:txBody>
      </p:sp>
    </p:spTree>
    <p:extLst>
      <p:ext uri="{BB962C8B-B14F-4D97-AF65-F5344CB8AC3E}">
        <p14:creationId xmlns:p14="http://schemas.microsoft.com/office/powerpoint/2010/main" val="41112784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a:t>Ca membaik karna m turun</a:t>
            </a:r>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8</a:t>
            </a:fld>
            <a:endParaRPr lang="id-ID"/>
          </a:p>
        </p:txBody>
      </p:sp>
    </p:spTree>
    <p:extLst>
      <p:ext uri="{BB962C8B-B14F-4D97-AF65-F5344CB8AC3E}">
        <p14:creationId xmlns:p14="http://schemas.microsoft.com/office/powerpoint/2010/main" val="6043019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9</a:t>
            </a:fld>
            <a:endParaRPr lang="id-ID"/>
          </a:p>
        </p:txBody>
      </p:sp>
    </p:spTree>
    <p:extLst>
      <p:ext uri="{BB962C8B-B14F-4D97-AF65-F5344CB8AC3E}">
        <p14:creationId xmlns:p14="http://schemas.microsoft.com/office/powerpoint/2010/main" val="3211950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11</a:t>
            </a:fld>
            <a:endParaRPr lang="id-ID"/>
          </a:p>
        </p:txBody>
      </p:sp>
    </p:spTree>
    <p:extLst>
      <p:ext uri="{BB962C8B-B14F-4D97-AF65-F5344CB8AC3E}">
        <p14:creationId xmlns:p14="http://schemas.microsoft.com/office/powerpoint/2010/main" val="2154256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12</a:t>
            </a:fld>
            <a:endParaRPr lang="id-ID"/>
          </a:p>
        </p:txBody>
      </p:sp>
    </p:spTree>
    <p:extLst>
      <p:ext uri="{BB962C8B-B14F-4D97-AF65-F5344CB8AC3E}">
        <p14:creationId xmlns:p14="http://schemas.microsoft.com/office/powerpoint/2010/main" val="42787267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13</a:t>
            </a:fld>
            <a:endParaRPr lang="id-ID"/>
          </a:p>
        </p:txBody>
      </p:sp>
    </p:spTree>
    <p:extLst>
      <p:ext uri="{BB962C8B-B14F-4D97-AF65-F5344CB8AC3E}">
        <p14:creationId xmlns:p14="http://schemas.microsoft.com/office/powerpoint/2010/main" val="25829975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D" dirty="0"/>
          </a:p>
        </p:txBody>
      </p:sp>
      <p:sp>
        <p:nvSpPr>
          <p:cNvPr id="4" name="Slide Number Placeholder 3"/>
          <p:cNvSpPr>
            <a:spLocks noGrp="1"/>
          </p:cNvSpPr>
          <p:nvPr>
            <p:ph type="sldNum" sz="quarter" idx="5"/>
          </p:nvPr>
        </p:nvSpPr>
        <p:spPr/>
        <p:txBody>
          <a:bodyPr/>
          <a:lstStyle/>
          <a:p>
            <a:fld id="{8789FCB3-4D10-4EBB-B200-D125953D3010}" type="slidenum">
              <a:rPr lang="id-ID" smtClean="0"/>
              <a:t>14</a:t>
            </a:fld>
            <a:endParaRPr lang="id-ID"/>
          </a:p>
        </p:txBody>
      </p:sp>
    </p:spTree>
    <p:extLst>
      <p:ext uri="{BB962C8B-B14F-4D97-AF65-F5344CB8AC3E}">
        <p14:creationId xmlns:p14="http://schemas.microsoft.com/office/powerpoint/2010/main" val="38466686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2_Title Slide">
    <p:spTree>
      <p:nvGrpSpPr>
        <p:cNvPr id="1" name=""/>
        <p:cNvGrpSpPr/>
        <p:nvPr/>
      </p:nvGrpSpPr>
      <p:grpSpPr>
        <a:xfrm>
          <a:off x="0" y="0"/>
          <a:ext cx="0" cy="0"/>
          <a:chOff x="0" y="0"/>
          <a:chExt cx="0" cy="0"/>
        </a:xfrm>
      </p:grpSpPr>
      <p:sp>
        <p:nvSpPr>
          <p:cNvPr id="10" name="Rectangle 9"/>
          <p:cNvSpPr/>
          <p:nvPr userDrawn="1"/>
        </p:nvSpPr>
        <p:spPr>
          <a:xfrm>
            <a:off x="0" y="0"/>
            <a:ext cx="12192000" cy="6858000"/>
          </a:xfrm>
          <a:prstGeom prst="rect">
            <a:avLst/>
          </a:prstGeom>
          <a:gradFill flip="none" rotWithShape="1">
            <a:gsLst>
              <a:gs pos="40000">
                <a:srgbClr val="494885"/>
              </a:gs>
              <a:gs pos="0">
                <a:srgbClr val="6767AA">
                  <a:lumMod val="75000"/>
                  <a:lumOff val="25000"/>
                </a:srgbClr>
              </a:gs>
              <a:gs pos="100000">
                <a:srgbClr val="494885">
                  <a:lumMod val="55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8879" y="1"/>
            <a:ext cx="12197021" cy="6858000"/>
          </a:xfrm>
          <a:prstGeom prst="rect">
            <a:avLst/>
          </a:prstGeom>
        </p:spPr>
      </p:pic>
      <p:sp>
        <p:nvSpPr>
          <p:cNvPr id="2" name="Title 1"/>
          <p:cNvSpPr>
            <a:spLocks noGrp="1"/>
          </p:cNvSpPr>
          <p:nvPr>
            <p:ph type="ctrTitle"/>
          </p:nvPr>
        </p:nvSpPr>
        <p:spPr>
          <a:xfrm>
            <a:off x="6844937" y="1950720"/>
            <a:ext cx="5024846" cy="1469980"/>
          </a:xfrm>
          <a:noFill/>
          <a:effectLst>
            <a:outerShdw blurRad="50800" dist="76200" dir="8100000" algn="tr" rotWithShape="0">
              <a:prstClr val="black">
                <a:alpha val="23000"/>
              </a:prstClr>
            </a:outerShdw>
          </a:effectLst>
        </p:spPr>
        <p:txBody>
          <a:bodyPr vert="horz" wrap="square" lIns="91440" tIns="45720" rIns="91440" bIns="45720" rtlCol="0" anchor="b">
            <a:noAutofit/>
          </a:bodyPr>
          <a:lstStyle>
            <a:lvl1pPr>
              <a:defRPr lang="en-US" sz="4000">
                <a:gradFill flip="none" rotWithShape="1">
                  <a:gsLst>
                    <a:gs pos="76100">
                      <a:srgbClr val="EDE0C5"/>
                    </a:gs>
                    <a:gs pos="21250">
                      <a:srgbClr val="EDE0C5"/>
                    </a:gs>
                    <a:gs pos="0">
                      <a:srgbClr val="F4C55D"/>
                    </a:gs>
                    <a:gs pos="50000">
                      <a:srgbClr val="F4C35C">
                        <a:shade val="67500"/>
                        <a:satMod val="115000"/>
                      </a:srgbClr>
                    </a:gs>
                    <a:gs pos="100000">
                      <a:srgbClr val="F4C35C">
                        <a:shade val="100000"/>
                        <a:satMod val="115000"/>
                      </a:srgbClr>
                    </a:gs>
                  </a:gsLst>
                  <a:lin ang="18900000" scaled="1"/>
                  <a:tileRect/>
                </a:gradFill>
                <a:effectLst/>
                <a:latin typeface="Century Gothic" panose="020B0502020202020204" pitchFamily="34" charset="0"/>
                <a:ea typeface="+mn-ea"/>
                <a:cs typeface="+mn-cs"/>
              </a:defRPr>
            </a:lvl1pPr>
          </a:lstStyle>
          <a:p>
            <a:pPr marL="0" marR="0" lvl="0" indent="0" algn="ctr" fontAlgn="auto">
              <a:spcAft>
                <a:spcPts val="0"/>
              </a:spcAft>
              <a:buClrTx/>
              <a:buSzTx/>
              <a:buFontTx/>
              <a:tabLst/>
            </a:pPr>
            <a:r>
              <a:rPr lang="en-US" dirty="0"/>
              <a:t>Click to edit Master title style</a:t>
            </a:r>
          </a:p>
        </p:txBody>
      </p:sp>
      <p:sp>
        <p:nvSpPr>
          <p:cNvPr id="3" name="Subtitle 2"/>
          <p:cNvSpPr>
            <a:spLocks noGrp="1"/>
          </p:cNvSpPr>
          <p:nvPr>
            <p:ph type="subTitle" idx="1"/>
          </p:nvPr>
        </p:nvSpPr>
        <p:spPr>
          <a:xfrm>
            <a:off x="6844936" y="3602038"/>
            <a:ext cx="5024847" cy="699996"/>
          </a:xfrm>
        </p:spPr>
        <p:txBody>
          <a:bodyPr vert="horz" lIns="91440" tIns="45720" rIns="91440" bIns="45720" rtlCol="0">
            <a:normAutofit fontScale="85000" lnSpcReduction="20000"/>
          </a:bodyPr>
          <a:lstStyle>
            <a:lvl1pPr>
              <a:defRPr kumimoji="0" lang="en-US" sz="2000" b="0" i="0" u="none" strike="noStrike" cap="none" spc="0" normalizeH="0">
                <a:ln>
                  <a:noFill/>
                </a:ln>
                <a:solidFill>
                  <a:prstClr val="white"/>
                </a:solidFill>
                <a:effectLst>
                  <a:outerShdw blurRad="50800" dist="38100" dir="5400000" algn="t" rotWithShape="0">
                    <a:prstClr val="black">
                      <a:alpha val="40000"/>
                    </a:prstClr>
                  </a:outerShdw>
                </a:effectLst>
                <a:uLnTx/>
                <a:uFillTx/>
                <a:latin typeface="Century Gothic" panose="020B0502020202020204" pitchFamily="34" charset="0"/>
                <a:cs typeface="Segoe UI" panose="020B0502040204020203" pitchFamily="34" charset="0"/>
              </a:defRPr>
            </a:lvl1pPr>
          </a:lstStyle>
          <a:p>
            <a:pPr marL="0" marR="0" lvl="0" indent="0" algn="ctr" fontAlgn="auto">
              <a:lnSpc>
                <a:spcPct val="110000"/>
              </a:lnSpc>
              <a:spcBef>
                <a:spcPts val="0"/>
              </a:spcBef>
              <a:spcAft>
                <a:spcPts val="0"/>
              </a:spcAft>
              <a:buClrTx/>
              <a:buSzTx/>
              <a:buNone/>
              <a:tabLst/>
            </a:pPr>
            <a:r>
              <a:rPr lang="en-US"/>
              <a:t>Click to edit Master subtitle style</a:t>
            </a:r>
          </a:p>
        </p:txBody>
      </p:sp>
      <p:grpSp>
        <p:nvGrpSpPr>
          <p:cNvPr id="12" name="Group 11"/>
          <p:cNvGrpSpPr/>
          <p:nvPr userDrawn="1"/>
        </p:nvGrpSpPr>
        <p:grpSpPr>
          <a:xfrm>
            <a:off x="3616960" y="6416040"/>
            <a:ext cx="8575040" cy="446620"/>
            <a:chOff x="3616960" y="6400800"/>
            <a:chExt cx="8575040" cy="446620"/>
          </a:xfrm>
        </p:grpSpPr>
        <p:sp>
          <p:nvSpPr>
            <p:cNvPr id="16" name="Rectangle 15"/>
            <p:cNvSpPr/>
            <p:nvPr/>
          </p:nvSpPr>
          <p:spPr>
            <a:xfrm>
              <a:off x="3616960" y="6400800"/>
              <a:ext cx="8575040" cy="446620"/>
            </a:xfrm>
            <a:prstGeom prst="rect">
              <a:avLst/>
            </a:prstGeom>
            <a:gradFill>
              <a:gsLst>
                <a:gs pos="0">
                  <a:srgbClr val="252525">
                    <a:alpha val="0"/>
                  </a:srgbClr>
                </a:gs>
                <a:gs pos="40000">
                  <a:schemeClr val="tx1">
                    <a:alpha val="4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TextBox 16"/>
            <p:cNvSpPr txBox="1"/>
            <p:nvPr/>
          </p:nvSpPr>
          <p:spPr>
            <a:xfrm>
              <a:off x="5974080" y="6470221"/>
              <a:ext cx="608532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rPr>
                <a:t>DEPARTEMEN KEBIJAKAN EKONOMI DAN MONETER</a:t>
              </a:r>
              <a:endParaRPr kumimoji="0" lang="id-ID"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endParaRPr>
            </a:p>
          </p:txBody>
        </p:sp>
      </p:grpSp>
      <p:pic>
        <p:nvPicPr>
          <p:cNvPr id="6" name="Picture 5"/>
          <p:cNvPicPr>
            <a:picLocks noChangeAspect="1"/>
          </p:cNvPicPr>
          <p:nvPr userDrawn="1"/>
        </p:nvPicPr>
        <p:blipFill>
          <a:blip r:embed="rId3"/>
          <a:stretch>
            <a:fillRect/>
          </a:stretch>
        </p:blipFill>
        <p:spPr>
          <a:xfrm>
            <a:off x="1054279" y="1449176"/>
            <a:ext cx="3792041" cy="5139373"/>
          </a:xfrm>
          <a:prstGeom prst="rect">
            <a:avLst/>
          </a:prstGeom>
        </p:spPr>
      </p:pic>
    </p:spTree>
    <p:extLst>
      <p:ext uri="{BB962C8B-B14F-4D97-AF65-F5344CB8AC3E}">
        <p14:creationId xmlns:p14="http://schemas.microsoft.com/office/powerpoint/2010/main" val="3947436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0" name="Rectangle 9"/>
          <p:cNvSpPr/>
          <p:nvPr userDrawn="1"/>
        </p:nvSpPr>
        <p:spPr>
          <a:xfrm>
            <a:off x="0" y="0"/>
            <a:ext cx="12192000" cy="6858000"/>
          </a:xfrm>
          <a:prstGeom prst="rect">
            <a:avLst/>
          </a:prstGeom>
          <a:gradFill flip="none" rotWithShape="1">
            <a:gsLst>
              <a:gs pos="40000">
                <a:srgbClr val="494885"/>
              </a:gs>
              <a:gs pos="0">
                <a:srgbClr val="6767AA">
                  <a:lumMod val="75000"/>
                  <a:lumOff val="25000"/>
                </a:srgbClr>
              </a:gs>
              <a:gs pos="100000">
                <a:srgbClr val="494885">
                  <a:lumMod val="55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C528D921-9141-441A-8F1B-37ACEDF8C72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4" name="Group 3"/>
          <p:cNvGrpSpPr/>
          <p:nvPr userDrawn="1"/>
        </p:nvGrpSpPr>
        <p:grpSpPr>
          <a:xfrm>
            <a:off x="3616960" y="6416040"/>
            <a:ext cx="8575040" cy="446620"/>
            <a:chOff x="3616960" y="6400800"/>
            <a:chExt cx="8575040" cy="446620"/>
          </a:xfrm>
        </p:grpSpPr>
        <p:sp>
          <p:nvSpPr>
            <p:cNvPr id="5" name="Rectangle 4"/>
            <p:cNvSpPr/>
            <p:nvPr/>
          </p:nvSpPr>
          <p:spPr>
            <a:xfrm>
              <a:off x="3616960" y="6400800"/>
              <a:ext cx="8575040" cy="446620"/>
            </a:xfrm>
            <a:prstGeom prst="rect">
              <a:avLst/>
            </a:prstGeom>
            <a:gradFill>
              <a:gsLst>
                <a:gs pos="0">
                  <a:srgbClr val="252525">
                    <a:alpha val="0"/>
                  </a:srgbClr>
                </a:gs>
                <a:gs pos="40000">
                  <a:schemeClr val="tx1">
                    <a:alpha val="4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p:cNvSpPr txBox="1"/>
            <p:nvPr/>
          </p:nvSpPr>
          <p:spPr>
            <a:xfrm>
              <a:off x="5974080" y="6470221"/>
              <a:ext cx="608532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rPr>
                <a:t>DEPARTEMEN KEBIJAKAN EKONOMI DAN MONETER</a:t>
              </a:r>
              <a:endParaRPr kumimoji="0" lang="id-ID"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endParaRPr>
            </a:p>
          </p:txBody>
        </p:sp>
      </p:grpSp>
    </p:spTree>
    <p:extLst>
      <p:ext uri="{BB962C8B-B14F-4D97-AF65-F5344CB8AC3E}">
        <p14:creationId xmlns:p14="http://schemas.microsoft.com/office/powerpoint/2010/main" val="29817535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gradFill flip="none" rotWithShape="1">
            <a:gsLst>
              <a:gs pos="40000">
                <a:srgbClr val="494885"/>
              </a:gs>
              <a:gs pos="0">
                <a:srgbClr val="6767AA">
                  <a:lumMod val="75000"/>
                  <a:lumOff val="25000"/>
                </a:srgbClr>
              </a:gs>
              <a:gs pos="100000">
                <a:srgbClr val="494885">
                  <a:lumMod val="55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grpSp>
        <p:nvGrpSpPr>
          <p:cNvPr id="8" name="Group 7"/>
          <p:cNvGrpSpPr/>
          <p:nvPr userDrawn="1"/>
        </p:nvGrpSpPr>
        <p:grpSpPr>
          <a:xfrm>
            <a:off x="3616960" y="6416040"/>
            <a:ext cx="8575040" cy="446620"/>
            <a:chOff x="3616960" y="6400800"/>
            <a:chExt cx="8575040" cy="446620"/>
          </a:xfrm>
        </p:grpSpPr>
        <p:sp>
          <p:nvSpPr>
            <p:cNvPr id="10" name="Rectangle 9"/>
            <p:cNvSpPr/>
            <p:nvPr/>
          </p:nvSpPr>
          <p:spPr>
            <a:xfrm>
              <a:off x="3616960" y="6400800"/>
              <a:ext cx="8575040" cy="446620"/>
            </a:xfrm>
            <a:prstGeom prst="rect">
              <a:avLst/>
            </a:prstGeom>
            <a:gradFill>
              <a:gsLst>
                <a:gs pos="0">
                  <a:srgbClr val="252525">
                    <a:alpha val="0"/>
                  </a:srgbClr>
                </a:gs>
                <a:gs pos="40000">
                  <a:schemeClr val="tx1">
                    <a:alpha val="4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p:cNvSpPr txBox="1"/>
            <p:nvPr/>
          </p:nvSpPr>
          <p:spPr>
            <a:xfrm>
              <a:off x="5974080" y="6470221"/>
              <a:ext cx="608532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rPr>
                <a:t>DEPARTEMEN KEBIJAKAN EKONOMI DAN MONETER</a:t>
              </a:r>
              <a:endParaRPr kumimoji="0" lang="id-ID"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endParaRPr>
            </a:p>
          </p:txBody>
        </p:sp>
      </p:grpSp>
      <p:pic>
        <p:nvPicPr>
          <p:cNvPr id="12" name="Picture 11"/>
          <p:cNvPicPr>
            <a:picLocks noChangeAspect="1"/>
          </p:cNvPicPr>
          <p:nvPr userDrawn="1"/>
        </p:nvPicPr>
        <p:blipFill>
          <a:blip r:embed="rId3"/>
          <a:stretch>
            <a:fillRect/>
          </a:stretch>
        </p:blipFill>
        <p:spPr>
          <a:xfrm>
            <a:off x="253582" y="1490899"/>
            <a:ext cx="4791871" cy="2822693"/>
          </a:xfrm>
          <a:prstGeom prst="rect">
            <a:avLst/>
          </a:prstGeom>
        </p:spPr>
      </p:pic>
    </p:spTree>
    <p:extLst>
      <p:ext uri="{BB962C8B-B14F-4D97-AF65-F5344CB8AC3E}">
        <p14:creationId xmlns:p14="http://schemas.microsoft.com/office/powerpoint/2010/main" val="617372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gradFill flip="none" rotWithShape="1">
            <a:gsLst>
              <a:gs pos="40000">
                <a:srgbClr val="494885"/>
              </a:gs>
              <a:gs pos="0">
                <a:srgbClr val="6767AA">
                  <a:lumMod val="75000"/>
                  <a:lumOff val="25000"/>
                </a:srgbClr>
              </a:gs>
              <a:gs pos="100000">
                <a:srgbClr val="494885">
                  <a:lumMod val="55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Picture 1"/>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grpSp>
        <p:nvGrpSpPr>
          <p:cNvPr id="9" name="Group 8"/>
          <p:cNvGrpSpPr/>
          <p:nvPr userDrawn="1"/>
        </p:nvGrpSpPr>
        <p:grpSpPr>
          <a:xfrm>
            <a:off x="3616960" y="6416040"/>
            <a:ext cx="8575040" cy="446620"/>
            <a:chOff x="3616960" y="6400800"/>
            <a:chExt cx="8575040" cy="446620"/>
          </a:xfrm>
        </p:grpSpPr>
        <p:sp>
          <p:nvSpPr>
            <p:cNvPr id="11" name="Rectangle 10"/>
            <p:cNvSpPr/>
            <p:nvPr/>
          </p:nvSpPr>
          <p:spPr>
            <a:xfrm>
              <a:off x="3616960" y="6400800"/>
              <a:ext cx="8575040" cy="446620"/>
            </a:xfrm>
            <a:prstGeom prst="rect">
              <a:avLst/>
            </a:prstGeom>
            <a:gradFill>
              <a:gsLst>
                <a:gs pos="0">
                  <a:srgbClr val="252525">
                    <a:alpha val="0"/>
                  </a:srgbClr>
                </a:gs>
                <a:gs pos="40000">
                  <a:schemeClr val="tx1">
                    <a:alpha val="4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Box 11"/>
            <p:cNvSpPr txBox="1"/>
            <p:nvPr/>
          </p:nvSpPr>
          <p:spPr>
            <a:xfrm>
              <a:off x="5974080" y="6470221"/>
              <a:ext cx="608532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rPr>
                <a:t>DEPARTEMEN KEBIJAKAN EKONOMI DAN MONETER</a:t>
              </a:r>
              <a:endParaRPr kumimoji="0" lang="id-ID"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endParaRPr>
            </a:p>
          </p:txBody>
        </p:sp>
      </p:grpSp>
      <p:pic>
        <p:nvPicPr>
          <p:cNvPr id="10" name="Picture 9"/>
          <p:cNvPicPr>
            <a:picLocks noChangeAspect="1"/>
          </p:cNvPicPr>
          <p:nvPr userDrawn="1"/>
        </p:nvPicPr>
        <p:blipFill>
          <a:blip r:embed="rId3"/>
          <a:stretch>
            <a:fillRect/>
          </a:stretch>
        </p:blipFill>
        <p:spPr>
          <a:xfrm>
            <a:off x="-113772" y="1923444"/>
            <a:ext cx="5596613" cy="2322777"/>
          </a:xfrm>
          <a:prstGeom prst="rect">
            <a:avLst/>
          </a:prstGeom>
        </p:spPr>
      </p:pic>
    </p:spTree>
    <p:extLst>
      <p:ext uri="{BB962C8B-B14F-4D97-AF65-F5344CB8AC3E}">
        <p14:creationId xmlns:p14="http://schemas.microsoft.com/office/powerpoint/2010/main" val="4624743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gradFill flip="none" rotWithShape="1">
            <a:gsLst>
              <a:gs pos="40000">
                <a:srgbClr val="494885"/>
              </a:gs>
              <a:gs pos="0">
                <a:srgbClr val="6767AA">
                  <a:lumMod val="75000"/>
                  <a:lumOff val="25000"/>
                </a:srgbClr>
              </a:gs>
              <a:gs pos="100000">
                <a:srgbClr val="494885">
                  <a:lumMod val="55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1" y="0"/>
            <a:ext cx="12191999" cy="6858000"/>
          </a:xfrm>
          <a:prstGeom prst="rect">
            <a:avLst/>
          </a:prstGeom>
        </p:spPr>
      </p:pic>
      <p:grpSp>
        <p:nvGrpSpPr>
          <p:cNvPr id="8" name="Group 7"/>
          <p:cNvGrpSpPr/>
          <p:nvPr userDrawn="1"/>
        </p:nvGrpSpPr>
        <p:grpSpPr>
          <a:xfrm>
            <a:off x="3616960" y="6416040"/>
            <a:ext cx="8575040" cy="446620"/>
            <a:chOff x="3616960" y="6400800"/>
            <a:chExt cx="8575040" cy="446620"/>
          </a:xfrm>
        </p:grpSpPr>
        <p:sp>
          <p:nvSpPr>
            <p:cNvPr id="9" name="Rectangle 8"/>
            <p:cNvSpPr/>
            <p:nvPr/>
          </p:nvSpPr>
          <p:spPr>
            <a:xfrm>
              <a:off x="3616960" y="6400800"/>
              <a:ext cx="8575040" cy="446620"/>
            </a:xfrm>
            <a:prstGeom prst="rect">
              <a:avLst/>
            </a:prstGeom>
            <a:gradFill>
              <a:gsLst>
                <a:gs pos="0">
                  <a:srgbClr val="252525">
                    <a:alpha val="0"/>
                  </a:srgbClr>
                </a:gs>
                <a:gs pos="40000">
                  <a:schemeClr val="tx1">
                    <a:alpha val="4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p:cNvSpPr txBox="1"/>
            <p:nvPr/>
          </p:nvSpPr>
          <p:spPr>
            <a:xfrm>
              <a:off x="5974080" y="6470221"/>
              <a:ext cx="608532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rPr>
                <a:t>DEPARTEMEN KEBIJAKAN EKONOMI DAN MONETER</a:t>
              </a:r>
              <a:endParaRPr kumimoji="0" lang="id-ID"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endParaRPr>
            </a:p>
          </p:txBody>
        </p:sp>
      </p:grpSp>
      <p:pic>
        <p:nvPicPr>
          <p:cNvPr id="12" name="Picture 11"/>
          <p:cNvPicPr>
            <a:picLocks noChangeAspect="1"/>
          </p:cNvPicPr>
          <p:nvPr userDrawn="1"/>
        </p:nvPicPr>
        <p:blipFill>
          <a:blip r:embed="rId3"/>
          <a:stretch>
            <a:fillRect/>
          </a:stretch>
        </p:blipFill>
        <p:spPr>
          <a:xfrm>
            <a:off x="1572110" y="1810249"/>
            <a:ext cx="2786113" cy="2950720"/>
          </a:xfrm>
          <a:prstGeom prst="rect">
            <a:avLst/>
          </a:prstGeom>
        </p:spPr>
      </p:pic>
    </p:spTree>
    <p:extLst>
      <p:ext uri="{BB962C8B-B14F-4D97-AF65-F5344CB8AC3E}">
        <p14:creationId xmlns:p14="http://schemas.microsoft.com/office/powerpoint/2010/main" val="6049919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Rectangle 2"/>
          <p:cNvSpPr/>
          <p:nvPr userDrawn="1"/>
        </p:nvSpPr>
        <p:spPr>
          <a:xfrm>
            <a:off x="0" y="0"/>
            <a:ext cx="12192000" cy="6858000"/>
          </a:xfrm>
          <a:prstGeom prst="rect">
            <a:avLst/>
          </a:prstGeom>
          <a:gradFill flip="none" rotWithShape="1">
            <a:gsLst>
              <a:gs pos="40000">
                <a:srgbClr val="494885"/>
              </a:gs>
              <a:gs pos="0">
                <a:srgbClr val="6767AA">
                  <a:lumMod val="75000"/>
                  <a:lumOff val="25000"/>
                </a:srgbClr>
              </a:gs>
              <a:gs pos="100000">
                <a:srgbClr val="494885">
                  <a:lumMod val="55000"/>
                </a:srgb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12192000" cy="6858000"/>
          </a:xfrm>
          <a:prstGeom prst="rect">
            <a:avLst/>
          </a:prstGeom>
        </p:spPr>
      </p:pic>
      <p:grpSp>
        <p:nvGrpSpPr>
          <p:cNvPr id="5" name="Group 4"/>
          <p:cNvGrpSpPr/>
          <p:nvPr userDrawn="1"/>
        </p:nvGrpSpPr>
        <p:grpSpPr>
          <a:xfrm>
            <a:off x="3616960" y="6416040"/>
            <a:ext cx="8575040" cy="446620"/>
            <a:chOff x="3616960" y="6400800"/>
            <a:chExt cx="8575040" cy="446620"/>
          </a:xfrm>
        </p:grpSpPr>
        <p:sp>
          <p:nvSpPr>
            <p:cNvPr id="6" name="Rectangle 5"/>
            <p:cNvSpPr/>
            <p:nvPr/>
          </p:nvSpPr>
          <p:spPr>
            <a:xfrm>
              <a:off x="3616960" y="6400800"/>
              <a:ext cx="8575040" cy="446620"/>
            </a:xfrm>
            <a:prstGeom prst="rect">
              <a:avLst/>
            </a:prstGeom>
            <a:gradFill>
              <a:gsLst>
                <a:gs pos="0">
                  <a:srgbClr val="252525">
                    <a:alpha val="0"/>
                  </a:srgbClr>
                </a:gs>
                <a:gs pos="40000">
                  <a:schemeClr val="tx1">
                    <a:alpha val="4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p:cNvSpPr txBox="1"/>
            <p:nvPr/>
          </p:nvSpPr>
          <p:spPr>
            <a:xfrm>
              <a:off x="5974080" y="6470221"/>
              <a:ext cx="6085320"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rPr>
                <a:t>DEPARTEMEN KEBIJAKAN EKONOMI DAN MONETER</a:t>
              </a:r>
              <a:endParaRPr kumimoji="0" lang="id-ID" sz="1400" b="0" i="0" u="none" strike="noStrike" kern="1200" cap="none" spc="300" normalizeH="0" baseline="0" noProof="0" dirty="0">
                <a:ln>
                  <a:noFill/>
                </a:ln>
                <a:solidFill>
                  <a:prstClr val="white"/>
                </a:solidFill>
                <a:effectLst/>
                <a:uLnTx/>
                <a:uFillTx/>
                <a:latin typeface="Century Gothic" panose="020B0502020202020204" pitchFamily="34" charset="0"/>
                <a:ea typeface="+mn-ea"/>
                <a:cs typeface="+mn-cs"/>
              </a:endParaRPr>
            </a:p>
          </p:txBody>
        </p:sp>
      </p:grpSp>
    </p:spTree>
    <p:extLst>
      <p:ext uri="{BB962C8B-B14F-4D97-AF65-F5344CB8AC3E}">
        <p14:creationId xmlns:p14="http://schemas.microsoft.com/office/powerpoint/2010/main" val="4172661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880" y="24605"/>
            <a:ext cx="11221720" cy="422435"/>
          </a:xfrm>
        </p:spPr>
        <p:txBody>
          <a:bodyPr vert="horz" lIns="91440" tIns="45720" rIns="91440" bIns="45720" rtlCol="0" anchor="ctr">
            <a:noAutofit/>
          </a:bodyPr>
          <a:lstStyle>
            <a:lvl1pPr>
              <a:defRPr kumimoji="0" lang="en-US" sz="2400" b="1" i="0" u="none" strike="noStrike" cap="none" spc="0" normalizeH="0" baseline="0">
                <a:ln>
                  <a:noFill/>
                </a:ln>
                <a:solidFill>
                  <a:srgbClr val="F4C55D"/>
                </a:solidFill>
                <a:effectLst>
                  <a:outerShdw blurRad="38100" dist="38100" dir="2700000" algn="tl">
                    <a:srgbClr val="000000">
                      <a:alpha val="43137"/>
                    </a:srgbClr>
                  </a:outerShdw>
                </a:effectLst>
                <a:uLnTx/>
                <a:uFillTx/>
                <a:latin typeface="Myriad Pro Cond" panose="020B0506030403020204" pitchFamily="34" charset="0"/>
                <a:cs typeface="Segoe UI Light" panose="020B0502040204020203" pitchFamily="34" charset="0"/>
              </a:defRPr>
            </a:lvl1pPr>
          </a:lstStyle>
          <a:p>
            <a:pPr marL="0" marR="0" lvl="0" indent="0" fontAlgn="auto">
              <a:spcAft>
                <a:spcPts val="0"/>
              </a:spcAft>
              <a:buClrTx/>
              <a:buSzTx/>
              <a:buFontTx/>
              <a:tabLst/>
            </a:pPr>
            <a:r>
              <a:rPr lang="en-US" dirty="0"/>
              <a:t>Click to edit Master title style</a:t>
            </a:r>
          </a:p>
        </p:txBody>
      </p:sp>
      <p:sp>
        <p:nvSpPr>
          <p:cNvPr id="3" name="Content Placeholder 2"/>
          <p:cNvSpPr>
            <a:spLocks noGrp="1"/>
          </p:cNvSpPr>
          <p:nvPr>
            <p:ph idx="1"/>
          </p:nvPr>
        </p:nvSpPr>
        <p:spPr>
          <a:xfrm>
            <a:off x="55880" y="555625"/>
            <a:ext cx="12029440" cy="341632"/>
          </a:xfrm>
        </p:spPr>
        <p:txBody>
          <a:bodyPr wrap="square">
            <a:spAutoFit/>
          </a:bodyPr>
          <a:lstStyle>
            <a:lvl1pPr>
              <a:defRPr lang="en-US" dirty="0" smtClean="0">
                <a:solidFill>
                  <a:srgbClr val="5E5B9F"/>
                </a:solidFill>
              </a:defRPr>
            </a:lvl1pPr>
          </a:lstStyle>
          <a:p>
            <a:pPr marL="0" lvl="0" indent="0">
              <a:buNone/>
            </a:pPr>
            <a:r>
              <a:rPr lang="en-US" dirty="0"/>
              <a:t>Click to edit Master text styles</a:t>
            </a:r>
          </a:p>
        </p:txBody>
      </p:sp>
      <p:sp>
        <p:nvSpPr>
          <p:cNvPr id="12" name="Content Placeholder 7">
            <a:extLst>
              <a:ext uri="{FF2B5EF4-FFF2-40B4-BE49-F238E27FC236}">
                <a16:creationId xmlns:a16="http://schemas.microsoft.com/office/drawing/2014/main" id="{FBA5B126-2642-4F13-893A-267AD4CFF734}"/>
              </a:ext>
            </a:extLst>
          </p:cNvPr>
          <p:cNvSpPr>
            <a:spLocks noGrp="1"/>
          </p:cNvSpPr>
          <p:nvPr>
            <p:ph sz="quarter" idx="13"/>
          </p:nvPr>
        </p:nvSpPr>
        <p:spPr>
          <a:xfrm>
            <a:off x="55880" y="990293"/>
            <a:ext cx="11988000" cy="5682513"/>
          </a:xfrm>
          <a:prstGeom prst="rect">
            <a:avLst/>
          </a:prstGeom>
        </p:spPr>
        <p:txBody>
          <a:bodyPr>
            <a:normAutofit/>
          </a:bodyPr>
          <a:lstStyle>
            <a:lvl1pPr marL="180975" indent="-180975">
              <a:spcBef>
                <a:spcPts val="0"/>
              </a:spcBef>
              <a:spcAft>
                <a:spcPts val="300"/>
              </a:spcAft>
              <a:buFont typeface="Arial" panose="020B0604020202020204" pitchFamily="34" charset="0"/>
              <a:buChar char="•"/>
              <a:defRPr sz="1600" b="0" i="0">
                <a:solidFill>
                  <a:schemeClr val="tx1"/>
                </a:solidFill>
                <a:latin typeface="+mn-lt"/>
              </a:defRPr>
            </a:lvl1pPr>
            <a:lvl2pPr marL="444500" indent="-263525">
              <a:spcBef>
                <a:spcPts val="0"/>
              </a:spcBef>
              <a:spcAft>
                <a:spcPts val="300"/>
              </a:spcAft>
              <a:buFont typeface="Wingdings" panose="05000000000000000000" pitchFamily="2" charset="2"/>
              <a:buChar char="ü"/>
              <a:defRPr sz="1600">
                <a:solidFill>
                  <a:schemeClr val="tx1"/>
                </a:solidFill>
              </a:defRPr>
            </a:lvl2pPr>
            <a:lvl3pPr marL="715963" indent="-271463">
              <a:spcBef>
                <a:spcPts val="0"/>
              </a:spcBef>
              <a:spcAft>
                <a:spcPts val="300"/>
              </a:spcAft>
              <a:buFont typeface="Courier New" panose="02070309020205020404" pitchFamily="49" charset="0"/>
              <a:buChar char="o"/>
              <a:defRPr sz="1600">
                <a:solidFill>
                  <a:schemeClr val="tx1"/>
                </a:solidFill>
              </a:defRPr>
            </a:lvl3pPr>
            <a:lvl4pPr marL="1371600" indent="0">
              <a:buNone/>
              <a:defRPr sz="1600"/>
            </a:lvl4pPr>
            <a:lvl5pPr>
              <a:defRPr sz="1600"/>
            </a:lvl5pPr>
          </a:lstStyle>
          <a:p>
            <a:pPr lvl="0"/>
            <a:r>
              <a:rPr lang="id-ID" noProof="0" dirty="0"/>
              <a:t>Click to edit Master text styles</a:t>
            </a:r>
          </a:p>
          <a:p>
            <a:pPr lvl="1"/>
            <a:r>
              <a:rPr lang="id-ID" noProof="0" dirty="0"/>
              <a:t>Second level</a:t>
            </a:r>
          </a:p>
          <a:p>
            <a:pPr lvl="2"/>
            <a:r>
              <a:rPr lang="id-ID" noProof="0" dirty="0"/>
              <a:t>Third level</a:t>
            </a:r>
          </a:p>
        </p:txBody>
      </p:sp>
      <p:grpSp>
        <p:nvGrpSpPr>
          <p:cNvPr id="26" name="Group 25"/>
          <p:cNvGrpSpPr/>
          <p:nvPr userDrawn="1"/>
        </p:nvGrpSpPr>
        <p:grpSpPr>
          <a:xfrm>
            <a:off x="12354252" y="518585"/>
            <a:ext cx="4897428" cy="1226793"/>
            <a:chOff x="12354252" y="518585"/>
            <a:chExt cx="4897428" cy="1226793"/>
          </a:xfrm>
        </p:grpSpPr>
        <p:sp>
          <p:nvSpPr>
            <p:cNvPr id="27" name="TextBox 26"/>
            <p:cNvSpPr txBox="1"/>
            <p:nvPr/>
          </p:nvSpPr>
          <p:spPr>
            <a:xfrm>
              <a:off x="12763517" y="948622"/>
              <a:ext cx="218422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rPr>
                <a:t>Headline2, Size 18</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 name="TextBox 27"/>
            <p:cNvSpPr txBox="1"/>
            <p:nvPr/>
          </p:nvSpPr>
          <p:spPr>
            <a:xfrm>
              <a:off x="12742225" y="518585"/>
              <a:ext cx="218422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Headline</a:t>
              </a:r>
              <a:r>
                <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rPr>
                <a:t>, Size: 24</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Rectangle 28"/>
            <p:cNvSpPr/>
            <p:nvPr/>
          </p:nvSpPr>
          <p:spPr>
            <a:xfrm>
              <a:off x="12354252" y="1397648"/>
              <a:ext cx="393539" cy="341632"/>
            </a:xfrm>
            <a:prstGeom prst="rect">
              <a:avLst/>
            </a:prstGeom>
            <a:solidFill>
              <a:srgbClr val="49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p:cNvSpPr/>
            <p:nvPr userDrawn="1"/>
          </p:nvSpPr>
          <p:spPr>
            <a:xfrm>
              <a:off x="12354252" y="537540"/>
              <a:ext cx="393539" cy="341632"/>
            </a:xfrm>
            <a:prstGeom prst="rect">
              <a:avLst/>
            </a:prstGeom>
            <a:solidFill>
              <a:srgbClr val="F4C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p:cNvSpPr/>
            <p:nvPr/>
          </p:nvSpPr>
          <p:spPr>
            <a:xfrm>
              <a:off x="12354252" y="965621"/>
              <a:ext cx="393539" cy="341632"/>
            </a:xfrm>
            <a:prstGeom prst="rect">
              <a:avLst/>
            </a:prstGeom>
            <a:solidFill>
              <a:srgbClr val="5E5B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TextBox 31"/>
            <p:cNvSpPr txBox="1"/>
            <p:nvPr/>
          </p:nvSpPr>
          <p:spPr>
            <a:xfrm>
              <a:off x="12776426" y="1376046"/>
              <a:ext cx="447525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Judul</a:t>
              </a:r>
              <a:r>
                <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rPr>
                <a:t> &amp; Garis</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rPr>
                <a:t>Grafik/Tabel, size: 12</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3" name="Group 32"/>
          <p:cNvGrpSpPr/>
          <p:nvPr userDrawn="1"/>
        </p:nvGrpSpPr>
        <p:grpSpPr>
          <a:xfrm>
            <a:off x="12341789" y="5875334"/>
            <a:ext cx="220807" cy="919082"/>
            <a:chOff x="-662174" y="518780"/>
            <a:chExt cx="395957" cy="1648117"/>
          </a:xfrm>
        </p:grpSpPr>
        <p:sp>
          <p:nvSpPr>
            <p:cNvPr id="34" name="Rectangle 33"/>
            <p:cNvSpPr/>
            <p:nvPr/>
          </p:nvSpPr>
          <p:spPr>
            <a:xfrm>
              <a:off x="-659756" y="518780"/>
              <a:ext cx="393539" cy="341632"/>
            </a:xfrm>
            <a:prstGeom prst="rect">
              <a:avLst/>
            </a:prstGeom>
            <a:solidFill>
              <a:srgbClr val="3230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p:cNvSpPr/>
            <p:nvPr/>
          </p:nvSpPr>
          <p:spPr>
            <a:xfrm>
              <a:off x="-659757" y="932830"/>
              <a:ext cx="393539" cy="341632"/>
            </a:xfrm>
            <a:prstGeom prst="rect">
              <a:avLst/>
            </a:prstGeom>
            <a:solidFill>
              <a:srgbClr val="49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p:cNvSpPr/>
            <p:nvPr/>
          </p:nvSpPr>
          <p:spPr>
            <a:xfrm>
              <a:off x="-662174" y="1372113"/>
              <a:ext cx="393539" cy="341632"/>
            </a:xfrm>
            <a:prstGeom prst="rect">
              <a:avLst/>
            </a:prstGeom>
            <a:solidFill>
              <a:srgbClr val="676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p:cNvSpPr/>
            <p:nvPr/>
          </p:nvSpPr>
          <p:spPr>
            <a:xfrm>
              <a:off x="-662174" y="1825265"/>
              <a:ext cx="393539" cy="341632"/>
            </a:xfrm>
            <a:prstGeom prst="rect">
              <a:avLst/>
            </a:prstGeom>
            <a:solidFill>
              <a:srgbClr val="A1A3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2703542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5880" y="24605"/>
            <a:ext cx="11221720" cy="422435"/>
          </a:xfrm>
        </p:spPr>
        <p:txBody>
          <a:bodyPr vert="horz" lIns="91440" tIns="45720" rIns="91440" bIns="45720" rtlCol="0" anchor="ctr">
            <a:noAutofit/>
          </a:bodyPr>
          <a:lstStyle>
            <a:lvl1pPr>
              <a:defRPr kumimoji="0" lang="en-US" sz="2400" b="1" i="0" u="none" strike="noStrike" cap="none" spc="0" normalizeH="0" baseline="0">
                <a:ln>
                  <a:noFill/>
                </a:ln>
                <a:solidFill>
                  <a:srgbClr val="F4C55D"/>
                </a:solidFill>
                <a:effectLst>
                  <a:outerShdw blurRad="38100" dist="38100" dir="2700000" algn="tl">
                    <a:srgbClr val="000000">
                      <a:alpha val="43137"/>
                    </a:srgbClr>
                  </a:outerShdw>
                </a:effectLst>
                <a:uLnTx/>
                <a:uFillTx/>
                <a:latin typeface="Myriad Pro Cond" panose="020B0506030403020204" pitchFamily="34" charset="0"/>
                <a:cs typeface="Segoe UI Light" panose="020B0502040204020203" pitchFamily="34" charset="0"/>
              </a:defRPr>
            </a:lvl1pPr>
          </a:lstStyle>
          <a:p>
            <a:pPr marL="0" marR="0" lvl="0" indent="0" fontAlgn="auto">
              <a:spcAft>
                <a:spcPts val="0"/>
              </a:spcAft>
              <a:buClrTx/>
              <a:buSzTx/>
              <a:buFontTx/>
              <a:tabLst/>
            </a:pPr>
            <a:r>
              <a:rPr lang="en-US" dirty="0"/>
              <a:t>Click to edit Master title style</a:t>
            </a:r>
          </a:p>
        </p:txBody>
      </p:sp>
      <p:sp>
        <p:nvSpPr>
          <p:cNvPr id="3" name="Content Placeholder 2"/>
          <p:cNvSpPr>
            <a:spLocks noGrp="1"/>
          </p:cNvSpPr>
          <p:nvPr>
            <p:ph idx="1"/>
          </p:nvPr>
        </p:nvSpPr>
        <p:spPr>
          <a:xfrm>
            <a:off x="55880" y="555625"/>
            <a:ext cx="12029440" cy="341632"/>
          </a:xfrm>
        </p:spPr>
        <p:txBody>
          <a:bodyPr wrap="square">
            <a:spAutoFit/>
          </a:bodyPr>
          <a:lstStyle>
            <a:lvl1pPr>
              <a:defRPr lang="en-US" dirty="0" smtClean="0">
                <a:solidFill>
                  <a:srgbClr val="5E5B9F"/>
                </a:solidFill>
              </a:defRPr>
            </a:lvl1pPr>
          </a:lstStyle>
          <a:p>
            <a:pPr marL="0" lvl="0" indent="0">
              <a:buNone/>
            </a:pPr>
            <a:r>
              <a:rPr lang="en-US" dirty="0"/>
              <a:t>Click to edit Master text styles</a:t>
            </a:r>
          </a:p>
        </p:txBody>
      </p:sp>
      <p:sp>
        <p:nvSpPr>
          <p:cNvPr id="12" name="Content Placeholder 7">
            <a:extLst>
              <a:ext uri="{FF2B5EF4-FFF2-40B4-BE49-F238E27FC236}">
                <a16:creationId xmlns:a16="http://schemas.microsoft.com/office/drawing/2014/main" id="{FBA5B126-2642-4F13-893A-267AD4CFF734}"/>
              </a:ext>
            </a:extLst>
          </p:cNvPr>
          <p:cNvSpPr>
            <a:spLocks noGrp="1"/>
          </p:cNvSpPr>
          <p:nvPr>
            <p:ph sz="quarter" idx="13"/>
          </p:nvPr>
        </p:nvSpPr>
        <p:spPr>
          <a:xfrm>
            <a:off x="55880" y="990293"/>
            <a:ext cx="11988000" cy="5682513"/>
          </a:xfrm>
          <a:prstGeom prst="rect">
            <a:avLst/>
          </a:prstGeom>
        </p:spPr>
        <p:txBody>
          <a:bodyPr>
            <a:normAutofit/>
          </a:bodyPr>
          <a:lstStyle>
            <a:lvl1pPr marL="180975" indent="-180975">
              <a:spcBef>
                <a:spcPts val="0"/>
              </a:spcBef>
              <a:spcAft>
                <a:spcPts val="300"/>
              </a:spcAft>
              <a:buFont typeface="Arial" panose="020B0604020202020204" pitchFamily="34" charset="0"/>
              <a:buChar char="•"/>
              <a:defRPr sz="1600" b="0" i="0">
                <a:solidFill>
                  <a:schemeClr val="tx1"/>
                </a:solidFill>
                <a:latin typeface="+mn-lt"/>
              </a:defRPr>
            </a:lvl1pPr>
            <a:lvl2pPr marL="444500" indent="-263525">
              <a:spcBef>
                <a:spcPts val="0"/>
              </a:spcBef>
              <a:spcAft>
                <a:spcPts val="300"/>
              </a:spcAft>
              <a:buFont typeface="Wingdings" panose="05000000000000000000" pitchFamily="2" charset="2"/>
              <a:buChar char="ü"/>
              <a:defRPr sz="1600">
                <a:solidFill>
                  <a:schemeClr val="tx1"/>
                </a:solidFill>
              </a:defRPr>
            </a:lvl2pPr>
            <a:lvl3pPr marL="715963" indent="-271463">
              <a:spcBef>
                <a:spcPts val="0"/>
              </a:spcBef>
              <a:spcAft>
                <a:spcPts val="300"/>
              </a:spcAft>
              <a:buFont typeface="Courier New" panose="02070309020205020404" pitchFamily="49" charset="0"/>
              <a:buChar char="o"/>
              <a:defRPr sz="1600">
                <a:solidFill>
                  <a:schemeClr val="tx1"/>
                </a:solidFill>
              </a:defRPr>
            </a:lvl3pPr>
            <a:lvl4pPr marL="1371600" indent="0">
              <a:buNone/>
              <a:defRPr sz="1600"/>
            </a:lvl4pPr>
            <a:lvl5pPr>
              <a:defRPr sz="1600"/>
            </a:lvl5pPr>
          </a:lstStyle>
          <a:p>
            <a:pPr lvl="0"/>
            <a:r>
              <a:rPr lang="id-ID" noProof="0" dirty="0"/>
              <a:t>Click to edit Master text styles</a:t>
            </a:r>
          </a:p>
          <a:p>
            <a:pPr lvl="1"/>
            <a:r>
              <a:rPr lang="id-ID" noProof="0" dirty="0"/>
              <a:t>Second level</a:t>
            </a:r>
          </a:p>
          <a:p>
            <a:pPr lvl="2"/>
            <a:r>
              <a:rPr lang="id-ID" noProof="0" dirty="0"/>
              <a:t>Third level</a:t>
            </a:r>
          </a:p>
        </p:txBody>
      </p:sp>
      <p:grpSp>
        <p:nvGrpSpPr>
          <p:cNvPr id="26" name="Group 25"/>
          <p:cNvGrpSpPr/>
          <p:nvPr userDrawn="1"/>
        </p:nvGrpSpPr>
        <p:grpSpPr>
          <a:xfrm>
            <a:off x="12354252" y="518585"/>
            <a:ext cx="4897428" cy="1226793"/>
            <a:chOff x="12354252" y="518585"/>
            <a:chExt cx="4897428" cy="1226793"/>
          </a:xfrm>
        </p:grpSpPr>
        <p:sp>
          <p:nvSpPr>
            <p:cNvPr id="27" name="TextBox 26"/>
            <p:cNvSpPr txBox="1"/>
            <p:nvPr/>
          </p:nvSpPr>
          <p:spPr>
            <a:xfrm>
              <a:off x="12763517" y="948622"/>
              <a:ext cx="218422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rPr>
                <a:t>Headline2, Size 18</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 name="TextBox 27"/>
            <p:cNvSpPr txBox="1"/>
            <p:nvPr/>
          </p:nvSpPr>
          <p:spPr>
            <a:xfrm>
              <a:off x="12742225" y="518585"/>
              <a:ext cx="218422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Headline</a:t>
              </a:r>
              <a:r>
                <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rPr>
                <a:t>, Size: 24</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9" name="Rectangle 28"/>
            <p:cNvSpPr/>
            <p:nvPr/>
          </p:nvSpPr>
          <p:spPr>
            <a:xfrm>
              <a:off x="12354252" y="1397648"/>
              <a:ext cx="393539" cy="341632"/>
            </a:xfrm>
            <a:prstGeom prst="rect">
              <a:avLst/>
            </a:prstGeom>
            <a:solidFill>
              <a:srgbClr val="49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Rectangle 29"/>
            <p:cNvSpPr/>
            <p:nvPr userDrawn="1"/>
          </p:nvSpPr>
          <p:spPr>
            <a:xfrm>
              <a:off x="12354252" y="537540"/>
              <a:ext cx="393539" cy="341632"/>
            </a:xfrm>
            <a:prstGeom prst="rect">
              <a:avLst/>
            </a:prstGeom>
            <a:solidFill>
              <a:srgbClr val="F4C5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Rectangle 30"/>
            <p:cNvSpPr/>
            <p:nvPr/>
          </p:nvSpPr>
          <p:spPr>
            <a:xfrm>
              <a:off x="12354252" y="965621"/>
              <a:ext cx="393539" cy="341632"/>
            </a:xfrm>
            <a:prstGeom prst="rect">
              <a:avLst/>
            </a:prstGeom>
            <a:solidFill>
              <a:srgbClr val="5E5B9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TextBox 31"/>
            <p:cNvSpPr txBox="1"/>
            <p:nvPr/>
          </p:nvSpPr>
          <p:spPr>
            <a:xfrm>
              <a:off x="12776426" y="1376046"/>
              <a:ext cx="447525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Judul</a:t>
              </a:r>
              <a:r>
                <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rPr>
                <a:t> &amp; Garis</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t>
              </a:r>
              <a:r>
                <a:rPr kumimoji="0" lang="id-ID" sz="1800" b="0" i="0" u="none" strike="noStrike" kern="1200" cap="none" spc="0" normalizeH="0" baseline="0" noProof="0" dirty="0">
                  <a:ln>
                    <a:noFill/>
                  </a:ln>
                  <a:solidFill>
                    <a:prstClr val="black"/>
                  </a:solidFill>
                  <a:effectLst/>
                  <a:uLnTx/>
                  <a:uFillTx/>
                  <a:latin typeface="Calibri" panose="020F0502020204030204"/>
                  <a:ea typeface="+mn-ea"/>
                  <a:cs typeface="+mn-cs"/>
                </a:rPr>
                <a:t>Grafik/Tabel, size: 12</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33" name="Group 32"/>
          <p:cNvGrpSpPr/>
          <p:nvPr userDrawn="1"/>
        </p:nvGrpSpPr>
        <p:grpSpPr>
          <a:xfrm>
            <a:off x="12341789" y="5875334"/>
            <a:ext cx="220807" cy="919082"/>
            <a:chOff x="-662174" y="518780"/>
            <a:chExt cx="395957" cy="1648117"/>
          </a:xfrm>
        </p:grpSpPr>
        <p:sp>
          <p:nvSpPr>
            <p:cNvPr id="34" name="Rectangle 33"/>
            <p:cNvSpPr/>
            <p:nvPr/>
          </p:nvSpPr>
          <p:spPr>
            <a:xfrm>
              <a:off x="-659756" y="518780"/>
              <a:ext cx="393539" cy="341632"/>
            </a:xfrm>
            <a:prstGeom prst="rect">
              <a:avLst/>
            </a:prstGeom>
            <a:solidFill>
              <a:srgbClr val="3230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p:cNvSpPr/>
            <p:nvPr/>
          </p:nvSpPr>
          <p:spPr>
            <a:xfrm>
              <a:off x="-659757" y="932830"/>
              <a:ext cx="393539" cy="341632"/>
            </a:xfrm>
            <a:prstGeom prst="rect">
              <a:avLst/>
            </a:prstGeom>
            <a:solidFill>
              <a:srgbClr val="4948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Rectangle 35"/>
            <p:cNvSpPr/>
            <p:nvPr/>
          </p:nvSpPr>
          <p:spPr>
            <a:xfrm>
              <a:off x="-662174" y="1372113"/>
              <a:ext cx="393539" cy="341632"/>
            </a:xfrm>
            <a:prstGeom prst="rect">
              <a:avLst/>
            </a:prstGeom>
            <a:solidFill>
              <a:srgbClr val="6767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Rectangle 36"/>
            <p:cNvSpPr/>
            <p:nvPr/>
          </p:nvSpPr>
          <p:spPr>
            <a:xfrm>
              <a:off x="-662174" y="1825265"/>
              <a:ext cx="393539" cy="341632"/>
            </a:xfrm>
            <a:prstGeom prst="rect">
              <a:avLst/>
            </a:prstGeom>
            <a:solidFill>
              <a:srgbClr val="A1A3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pic>
        <p:nvPicPr>
          <p:cNvPr id="4" name="Picture 3">
            <a:extLst>
              <a:ext uri="{FF2B5EF4-FFF2-40B4-BE49-F238E27FC236}">
                <a16:creationId xmlns:a16="http://schemas.microsoft.com/office/drawing/2014/main" id="{FEC7F895-D013-42DE-A58C-889D64B52F84}"/>
              </a:ext>
            </a:extLst>
          </p:cNvPr>
          <p:cNvPicPr>
            <a:picLocks noChangeAspect="1"/>
          </p:cNvPicPr>
          <p:nvPr userDrawn="1"/>
        </p:nvPicPr>
        <p:blipFill>
          <a:blip r:embed="rId2"/>
          <a:stretch>
            <a:fillRect/>
          </a:stretch>
        </p:blipFill>
        <p:spPr>
          <a:xfrm>
            <a:off x="-529" y="-3346"/>
            <a:ext cx="12193057" cy="6864691"/>
          </a:xfrm>
          <a:prstGeom prst="rect">
            <a:avLst/>
          </a:prstGeom>
        </p:spPr>
      </p:pic>
      <p:sp>
        <p:nvSpPr>
          <p:cNvPr id="5" name="Rectangle 4">
            <a:extLst>
              <a:ext uri="{FF2B5EF4-FFF2-40B4-BE49-F238E27FC236}">
                <a16:creationId xmlns:a16="http://schemas.microsoft.com/office/drawing/2014/main" id="{126D2932-6000-413C-A134-2AFB4ED568BA}"/>
              </a:ext>
            </a:extLst>
          </p:cNvPr>
          <p:cNvSpPr/>
          <p:nvPr userDrawn="1"/>
        </p:nvSpPr>
        <p:spPr>
          <a:xfrm>
            <a:off x="-16255" y="-25850"/>
            <a:ext cx="12192163" cy="6883850"/>
          </a:xfrm>
          <a:prstGeom prst="rect">
            <a:avLst/>
          </a:prstGeom>
          <a:solidFill>
            <a:srgbClr val="7030A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39003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12" name="Picture 11"/>
          <p:cNvPicPr>
            <a:picLocks noChangeAspect="1"/>
          </p:cNvPicPr>
          <p:nvPr userDrawn="1"/>
        </p:nvPicPr>
        <p:blipFill rotWithShape="1">
          <a:blip r:embed="rId10" cstate="email">
            <a:extLst>
              <a:ext uri="{28A0092B-C50C-407E-A947-70E740481C1C}">
                <a14:useLocalDpi xmlns:a14="http://schemas.microsoft.com/office/drawing/2010/main"/>
              </a:ext>
            </a:extLst>
          </a:blip>
          <a:srcRect/>
          <a:stretch/>
        </p:blipFill>
        <p:spPr>
          <a:xfrm>
            <a:off x="0" y="-17418"/>
            <a:ext cx="12192000" cy="508911"/>
          </a:xfrm>
          <a:prstGeom prst="rect">
            <a:avLst/>
          </a:prstGeom>
        </p:spPr>
      </p:pic>
      <p:sp>
        <p:nvSpPr>
          <p:cNvPr id="3" name="Text Placeholder 2"/>
          <p:cNvSpPr>
            <a:spLocks noGrp="1"/>
          </p:cNvSpPr>
          <p:nvPr>
            <p:ph type="body" idx="1"/>
          </p:nvPr>
        </p:nvSpPr>
        <p:spPr>
          <a:xfrm>
            <a:off x="66040" y="586105"/>
            <a:ext cx="12029440" cy="341632"/>
          </a:xfrm>
          <a:prstGeom prst="rect">
            <a:avLst/>
          </a:prstGeom>
        </p:spPr>
        <p:txBody>
          <a:bodyPr wrap="square">
            <a:spAutoFit/>
          </a:bodyPr>
          <a:lstStyle/>
          <a:p>
            <a:pPr marL="0" lvl="0" indent="0">
              <a:buNone/>
            </a:pPr>
            <a:r>
              <a:rPr lang="en-US" dirty="0"/>
              <a:t>Click to edit Master text styles</a:t>
            </a:r>
          </a:p>
        </p:txBody>
      </p:sp>
      <p:sp>
        <p:nvSpPr>
          <p:cNvPr id="2" name="Title Placeholder 1"/>
          <p:cNvSpPr>
            <a:spLocks noGrp="1"/>
          </p:cNvSpPr>
          <p:nvPr>
            <p:ph type="title"/>
          </p:nvPr>
        </p:nvSpPr>
        <p:spPr>
          <a:xfrm>
            <a:off x="66040" y="60165"/>
            <a:ext cx="10515600" cy="375285"/>
          </a:xfrm>
          <a:prstGeom prst="rect">
            <a:avLst/>
          </a:prstGeom>
        </p:spPr>
        <p:txBody>
          <a:bodyPr vert="horz" lIns="91440" tIns="45720" rIns="91440" bIns="45720" rtlCol="0" anchor="ctr">
            <a:noAutofit/>
          </a:bodyPr>
          <a:lstStyle/>
          <a:p>
            <a:pPr marL="0" lvl="0"/>
            <a:r>
              <a:rPr lang="en-US" dirty="0"/>
              <a:t>Click to edit Master title style</a:t>
            </a:r>
          </a:p>
        </p:txBody>
      </p:sp>
      <p:sp>
        <p:nvSpPr>
          <p:cNvPr id="8" name="Slide Number Placeholder 5"/>
          <p:cNvSpPr txBox="1">
            <a:spLocks/>
          </p:cNvSpPr>
          <p:nvPr userDrawn="1"/>
        </p:nvSpPr>
        <p:spPr>
          <a:xfrm>
            <a:off x="11500402" y="91757"/>
            <a:ext cx="762000" cy="365125"/>
          </a:xfrm>
          <a:prstGeom prst="rect">
            <a:avLst/>
          </a:prstGeom>
          <a:noFill/>
          <a:ln w="12700" cap="flat" cmpd="sng" algn="ctr">
            <a:noFill/>
            <a:prstDash val="solid"/>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kumimoji="0" lang="en-US" sz="1400" b="1" i="0" u="none" strike="noStrike" kern="1200" cap="none" spc="0" normalizeH="0" baseline="0" smtClean="0">
                <a:ln>
                  <a:noFill/>
                </a:ln>
                <a:solidFill>
                  <a:schemeClr val="bg1"/>
                </a:solidFill>
                <a:effectLst/>
                <a:uLnTx/>
                <a:uFillTx/>
                <a:latin typeface="Century Gothic" panose="020B0502020202020204" pitchFamily="34" charset="0"/>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4386595-42F0-4A69-A956-5E984E63E110}" type="slidenum">
              <a:rPr kumimoji="0" lang="en-US" sz="1400" b="1" i="0" u="none" strike="noStrike" kern="1200" cap="none" spc="0" normalizeH="0" baseline="0" noProof="0" smtClean="0">
                <a:ln>
                  <a:noFill/>
                </a:ln>
                <a:solidFill>
                  <a:prstClr val="white"/>
                </a:solidFill>
                <a:effectLst/>
                <a:uLnTx/>
                <a:uFillTx/>
                <a:latin typeface="Century Gothic" panose="020B0502020202020204" pitchFamily="34" charset="0"/>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400" b="1" i="0" u="none" strike="noStrike" kern="1200" cap="none" spc="0" normalizeH="0" baseline="0" noProof="0" dirty="0">
              <a:ln>
                <a:noFill/>
              </a:ln>
              <a:solidFill>
                <a:prstClr val="white"/>
              </a:solidFill>
              <a:effectLst/>
              <a:uLnTx/>
              <a:uFillTx/>
              <a:latin typeface="Century Gothic" panose="020B0502020202020204" pitchFamily="34" charset="0"/>
              <a:ea typeface="+mn-ea"/>
              <a:cs typeface="+mn-cs"/>
            </a:endParaRPr>
          </a:p>
        </p:txBody>
      </p:sp>
    </p:spTree>
    <p:extLst>
      <p:ext uri="{BB962C8B-B14F-4D97-AF65-F5344CB8AC3E}">
        <p14:creationId xmlns:p14="http://schemas.microsoft.com/office/powerpoint/2010/main" val="4151487611"/>
      </p:ext>
    </p:extLst>
  </p:cSld>
  <p:clrMap bg1="lt1" tx1="dk1" bg2="lt2" tx2="dk2" accent1="accent1" accent2="accent2" accent3="accent3" accent4="accent4" accent5="accent5" accent6="accent6" hlink="hlink" folHlink="folHlink"/>
  <p:sldLayoutIdLst>
    <p:sldLayoutId id="2147484849" r:id="rId1"/>
    <p:sldLayoutId id="2147484850" r:id="rId2"/>
    <p:sldLayoutId id="2147484851" r:id="rId3"/>
    <p:sldLayoutId id="2147484852" r:id="rId4"/>
    <p:sldLayoutId id="2147484853" r:id="rId5"/>
    <p:sldLayoutId id="2147484854" r:id="rId6"/>
    <p:sldLayoutId id="2147484855" r:id="rId7"/>
    <p:sldLayoutId id="2147484856" r:id="rId8"/>
  </p:sldLayoutIdLst>
  <p:hf hdr="0" ftr="0" dt="0"/>
  <p:txStyles>
    <p:titleStyle>
      <a:lvl1pPr algn="l" defTabSz="914400" rtl="0" eaLnBrk="1" latinLnBrk="0" hangingPunct="1">
        <a:lnSpc>
          <a:spcPct val="90000"/>
        </a:lnSpc>
        <a:spcBef>
          <a:spcPct val="0"/>
        </a:spcBef>
        <a:buNone/>
        <a:defRPr kumimoji="0" lang="en-US" sz="2400" b="1" i="0" u="none" strike="noStrike" kern="1200" cap="none" spc="0" normalizeH="0" baseline="0">
          <a:ln>
            <a:noFill/>
          </a:ln>
          <a:solidFill>
            <a:srgbClr val="F4C55D"/>
          </a:solidFill>
          <a:effectLst>
            <a:outerShdw blurRad="38100" dist="38100" dir="2700000" algn="tl">
              <a:srgbClr val="000000">
                <a:alpha val="43137"/>
              </a:srgbClr>
            </a:outerShdw>
          </a:effectLst>
          <a:uLnTx/>
          <a:uFillTx/>
          <a:latin typeface="Myriad Pro Cond" panose="020B0506030403020204"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lang="en-US" sz="1800" b="1" i="1" kern="1200" baseline="0" dirty="0" smtClean="0">
          <a:solidFill>
            <a:srgbClr val="5E5B9F"/>
          </a:solidFill>
          <a:latin typeface="Myriad Pro Cond" panose="020B0506030403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sz="2400" kern="1200" smtClean="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sz="2000" kern="1200" smtClean="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sz="1800" kern="1200" smtClean="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1.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32.png"/><Relationship Id="rId5" Type="http://schemas.openxmlformats.org/officeDocument/2006/relationships/image" Target="../media/image31.png"/><Relationship Id="rId4" Type="http://schemas.openxmlformats.org/officeDocument/2006/relationships/image" Target="../media/image30.png"/></Relationships>
</file>

<file path=ppt/slides/_rels/slide1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36.png"/><Relationship Id="rId5" Type="http://schemas.openxmlformats.org/officeDocument/2006/relationships/image" Target="../media/image35.png"/><Relationship Id="rId4" Type="http://schemas.openxmlformats.org/officeDocument/2006/relationships/image" Target="../media/image34.png"/></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14.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42.emf"/><Relationship Id="rId5" Type="http://schemas.openxmlformats.org/officeDocument/2006/relationships/image" Target="../media/image41.emf"/><Relationship Id="rId4" Type="http://schemas.openxmlformats.org/officeDocument/2006/relationships/image" Target="../media/image40.emf"/></Relationships>
</file>

<file path=ppt/slides/_rels/slide15.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47.emf"/><Relationship Id="rId5" Type="http://schemas.openxmlformats.org/officeDocument/2006/relationships/oleObject" Target="../embeddings/oleObject1.bin"/><Relationship Id="rId4" Type="http://schemas.openxmlformats.org/officeDocument/2006/relationships/image" Target="../media/image46.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49.emf"/></Relationships>
</file>

<file path=ppt/slides/_rels/slide21.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51.emf"/></Relationships>
</file>

<file path=ppt/slides/_rels/slide22.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53.emf"/></Relationships>
</file>

<file path=ppt/slides/_rels/slide23.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55.emf"/></Relationships>
</file>

<file path=ppt/slides/_rels/slide24.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57.emf"/></Relationships>
</file>

<file path=ppt/slides/_rels/slide25.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59.emf"/></Relationships>
</file>

<file path=ppt/slides/_rels/slide26.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61.emf"/></Relationships>
</file>

<file path=ppt/slides/_rels/slide27.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63.emf"/></Relationships>
</file>

<file path=ppt/slides/_rels/slide28.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65.emf"/></Relationships>
</file>

<file path=ppt/slides/_rels/slide29.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65.emf"/></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30.xml.rels><?xml version="1.0" encoding="UTF-8" standalone="yes"?>
<Relationships xmlns="http://schemas.openxmlformats.org/package/2006/relationships"><Relationship Id="rId3" Type="http://schemas.openxmlformats.org/officeDocument/2006/relationships/image" Target="../media/image66.emf"/><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67.emf"/></Relationships>
</file>

<file path=ppt/slides/_rels/slide31.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69.emf"/></Relationships>
</file>

<file path=ppt/slides/_rels/slide32.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69.emf"/></Relationships>
</file>

<file path=ppt/slides/_rels/slide33.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image" Target="../media/image71.emf"/></Relationships>
</file>

<file path=ppt/slides/_rels/slide34.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73.emf"/></Relationships>
</file>

<file path=ppt/slides/_rels/slide35.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75.emf"/></Relationships>
</file>

<file path=ppt/slides/_rels/slide36.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image" Target="../media/image77.emf"/></Relationships>
</file>

<file path=ppt/slides/_rels/slide37.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79.emf"/></Relationships>
</file>

<file path=ppt/slides/_rels/slide38.xml.rels><?xml version="1.0" encoding="UTF-8" standalone="yes"?>
<Relationships xmlns="http://schemas.openxmlformats.org/package/2006/relationships"><Relationship Id="rId3" Type="http://schemas.openxmlformats.org/officeDocument/2006/relationships/image" Target="../media/image80.emf"/><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81.emf"/></Relationships>
</file>

<file path=ppt/slides/_rels/slide39.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83.emf"/></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notesSlide" Target="../notesSlides/notesSlide34.xml"/><Relationship Id="rId1" Type="http://schemas.openxmlformats.org/officeDocument/2006/relationships/slideLayout" Target="../slideLayouts/slideLayout7.xml"/><Relationship Id="rId4" Type="http://schemas.openxmlformats.org/officeDocument/2006/relationships/image" Target="../media/image83.emf"/></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17.emf"/></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9.emf"/></Relationships>
</file>

<file path=ppt/slides/_rels/slide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279BB-1599-F0F6-8141-13CE2DEB6FA9}"/>
              </a:ext>
            </a:extLst>
          </p:cNvPr>
          <p:cNvSpPr>
            <a:spLocks noGrp="1"/>
          </p:cNvSpPr>
          <p:nvPr>
            <p:ph type="ctrTitle"/>
          </p:nvPr>
        </p:nvSpPr>
        <p:spPr>
          <a:xfrm>
            <a:off x="5778631" y="1950720"/>
            <a:ext cx="6091152" cy="1469980"/>
          </a:xfrm>
        </p:spPr>
        <p:txBody>
          <a:bodyPr/>
          <a:lstStyle/>
          <a:p>
            <a:r>
              <a:rPr lang="en-US" dirty="0"/>
              <a:t>FPAS Consistency Check Tools </a:t>
            </a:r>
            <a:r>
              <a:rPr lang="en-US" dirty="0" err="1"/>
              <a:t>dalam</a:t>
            </a:r>
            <a:r>
              <a:rPr lang="en-US" dirty="0"/>
              <a:t> </a:t>
            </a:r>
            <a:r>
              <a:rPr lang="en-US" dirty="0" err="1"/>
              <a:t>Mendukung</a:t>
            </a:r>
            <a:r>
              <a:rPr lang="en-US" dirty="0"/>
              <a:t> </a:t>
            </a:r>
            <a:r>
              <a:rPr lang="en-US" dirty="0" err="1"/>
              <a:t>Efektivitas</a:t>
            </a:r>
            <a:r>
              <a:rPr lang="en-US" dirty="0"/>
              <a:t> </a:t>
            </a:r>
            <a:r>
              <a:rPr lang="en-US" dirty="0" err="1"/>
              <a:t>Penerapan</a:t>
            </a:r>
            <a:r>
              <a:rPr lang="en-US" dirty="0"/>
              <a:t> BIPOLMIX</a:t>
            </a:r>
            <a:endParaRPr lang="en-ID" dirty="0"/>
          </a:p>
        </p:txBody>
      </p:sp>
      <p:sp>
        <p:nvSpPr>
          <p:cNvPr id="3" name="Subtitle 2">
            <a:extLst>
              <a:ext uri="{FF2B5EF4-FFF2-40B4-BE49-F238E27FC236}">
                <a16:creationId xmlns:a16="http://schemas.microsoft.com/office/drawing/2014/main" id="{82C62D43-C087-F66D-ECA5-BB283830CAC3}"/>
              </a:ext>
            </a:extLst>
          </p:cNvPr>
          <p:cNvSpPr>
            <a:spLocks noGrp="1"/>
          </p:cNvSpPr>
          <p:nvPr>
            <p:ph type="subTitle" idx="1"/>
          </p:nvPr>
        </p:nvSpPr>
        <p:spPr>
          <a:xfrm>
            <a:off x="5872900" y="3602037"/>
            <a:ext cx="5996884" cy="1337607"/>
          </a:xfrm>
        </p:spPr>
        <p:txBody>
          <a:bodyPr>
            <a:normAutofit/>
          </a:bodyPr>
          <a:lstStyle/>
          <a:p>
            <a:r>
              <a:rPr lang="en-US" dirty="0"/>
              <a:t>Ginanjar Utama</a:t>
            </a:r>
          </a:p>
          <a:p>
            <a:r>
              <a:rPr lang="en-US" dirty="0"/>
              <a:t>Fauzan Rachman</a:t>
            </a:r>
          </a:p>
          <a:p>
            <a:r>
              <a:rPr lang="en-US" dirty="0"/>
              <a:t>Nadira Firinda</a:t>
            </a:r>
            <a:endParaRPr lang="en-ID" dirty="0"/>
          </a:p>
        </p:txBody>
      </p:sp>
    </p:spTree>
    <p:extLst>
      <p:ext uri="{BB962C8B-B14F-4D97-AF65-F5344CB8AC3E}">
        <p14:creationId xmlns:p14="http://schemas.microsoft.com/office/powerpoint/2010/main" val="41226680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4E33FD85-919B-6B29-0FF9-78366A941EF6}"/>
              </a:ext>
            </a:extLst>
          </p:cNvPr>
          <p:cNvSpPr/>
          <p:nvPr/>
        </p:nvSpPr>
        <p:spPr>
          <a:xfrm>
            <a:off x="55880" y="1638485"/>
            <a:ext cx="12080240" cy="3439353"/>
          </a:xfrm>
          <a:prstGeom prst="rect">
            <a:avLst/>
          </a:prstGeom>
          <a:ln w="2857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D"/>
          </a:p>
        </p:txBody>
      </p:sp>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en-US" dirty="0"/>
              <a:t>Hasil </a:t>
            </a:r>
            <a:r>
              <a:rPr lang="en-US" dirty="0" err="1"/>
              <a:t>eksplorasi</a:t>
            </a:r>
            <a:r>
              <a:rPr lang="en-US" dirty="0"/>
              <a:t> </a:t>
            </a:r>
            <a:r>
              <a:rPr lang="en-US" dirty="0" err="1"/>
              <a:t>konsistensi</a:t>
            </a:r>
            <a:r>
              <a:rPr lang="en-US" dirty="0"/>
              <a:t> NPI dan SOFIE</a:t>
            </a:r>
            <a:endParaRPr lang="en-ID" dirty="0"/>
          </a:p>
        </p:txBody>
      </p:sp>
      <p:sp>
        <p:nvSpPr>
          <p:cNvPr id="4" name="Content Placeholder 3">
            <a:extLst>
              <a:ext uri="{FF2B5EF4-FFF2-40B4-BE49-F238E27FC236}">
                <a16:creationId xmlns:a16="http://schemas.microsoft.com/office/drawing/2014/main" id="{B486D19A-3473-4228-BDFC-44B8E1DC7B63}"/>
              </a:ext>
            </a:extLst>
          </p:cNvPr>
          <p:cNvSpPr>
            <a:spLocks noGrp="1"/>
          </p:cNvSpPr>
          <p:nvPr>
            <p:ph sz="quarter" idx="13"/>
          </p:nvPr>
        </p:nvSpPr>
        <p:spPr>
          <a:xfrm>
            <a:off x="55880" y="1005842"/>
            <a:ext cx="11988000" cy="5682513"/>
          </a:xfrm>
        </p:spPr>
        <p:txBody>
          <a:bodyPr>
            <a:normAutofit/>
          </a:bodyPr>
          <a:lstStyle/>
          <a:p>
            <a:pPr algn="just"/>
            <a:r>
              <a:rPr lang="en-GB" sz="1500" dirty="0">
                <a:effectLst/>
                <a:latin typeface="Myriad Pro Cond" panose="020B0506030403020204"/>
                <a:ea typeface="Calibri" panose="020F0502020204030204" pitchFamily="34" charset="0"/>
                <a:cs typeface="Arial" panose="020B0604020202020204" pitchFamily="34" charset="0"/>
              </a:rPr>
              <a:t>Pada </a:t>
            </a:r>
            <a:r>
              <a:rPr lang="en-GB" sz="1500" dirty="0" err="1">
                <a:effectLst/>
                <a:latin typeface="Myriad Pro Cond" panose="020B0506030403020204"/>
                <a:ea typeface="Calibri" panose="020F0502020204030204" pitchFamily="34" charset="0"/>
                <a:cs typeface="Arial" panose="020B0604020202020204" pitchFamily="34" charset="0"/>
              </a:rPr>
              <a:t>pengecekan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konsistensi</a:t>
            </a:r>
            <a:r>
              <a:rPr lang="en-GB" sz="1500" dirty="0">
                <a:effectLst/>
                <a:latin typeface="Myriad Pro Cond" panose="020B0506030403020204"/>
                <a:ea typeface="Calibri" panose="020F0502020204030204" pitchFamily="34" charset="0"/>
                <a:cs typeface="Arial" panose="020B0604020202020204" pitchFamily="34" charset="0"/>
              </a:rPr>
              <a:t> SOFIE </a:t>
            </a:r>
            <a:r>
              <a:rPr lang="en-GB" sz="1500" dirty="0" err="1">
                <a:effectLst/>
                <a:latin typeface="Myriad Pro Cond" panose="020B0506030403020204"/>
                <a:ea typeface="Calibri" panose="020F0502020204030204" pitchFamily="34" charset="0"/>
                <a:cs typeface="Arial" panose="020B0604020202020204" pitchFamily="34" charset="0"/>
              </a:rPr>
              <a:t>dengan</a:t>
            </a:r>
            <a:r>
              <a:rPr lang="en-GB" sz="1500" dirty="0">
                <a:effectLst/>
                <a:latin typeface="Myriad Pro Cond" panose="020B0506030403020204"/>
                <a:ea typeface="Calibri" panose="020F0502020204030204" pitchFamily="34" charset="0"/>
                <a:cs typeface="Arial" panose="020B0604020202020204" pitchFamily="34" charset="0"/>
              </a:rPr>
              <a:t> NPI, </a:t>
            </a:r>
            <a:r>
              <a:rPr lang="en-GB" sz="1500" dirty="0" err="1">
                <a:effectLst/>
                <a:latin typeface="Myriad Pro Cond" panose="020B0506030403020204"/>
                <a:ea typeface="Calibri" panose="020F0502020204030204" pitchFamily="34" charset="0"/>
                <a:cs typeface="Arial" panose="020B0604020202020204" pitchFamily="34" charset="0"/>
              </a:rPr>
              <a:t>komponen</a:t>
            </a:r>
            <a:r>
              <a:rPr lang="en-GB" sz="1500" dirty="0">
                <a:effectLst/>
                <a:latin typeface="Myriad Pro Cond" panose="020B0506030403020204"/>
                <a:ea typeface="Calibri" panose="020F0502020204030204" pitchFamily="34" charset="0"/>
                <a:cs typeface="Arial" panose="020B0604020202020204" pitchFamily="34" charset="0"/>
              </a:rPr>
              <a:t> yang </a:t>
            </a:r>
            <a:r>
              <a:rPr lang="en-GB" sz="1500" dirty="0" err="1">
                <a:effectLst/>
                <a:latin typeface="Myriad Pro Cond" panose="020B0506030403020204"/>
                <a:ea typeface="Calibri" panose="020F0502020204030204" pitchFamily="34" charset="0"/>
                <a:cs typeface="Arial" panose="020B0604020202020204" pitchFamily="34" charset="0"/>
              </a:rPr>
              <a:t>digunakan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adalah</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kesesuaian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antara</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nilai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ekspor</a:t>
            </a:r>
            <a:r>
              <a:rPr lang="en-GB" sz="1500" dirty="0">
                <a:effectLst/>
                <a:latin typeface="Myriad Pro Cond" panose="020B0506030403020204"/>
                <a:ea typeface="Calibri" panose="020F0502020204030204" pitchFamily="34" charset="0"/>
                <a:cs typeface="Arial" panose="020B0604020202020204" pitchFamily="34" charset="0"/>
              </a:rPr>
              <a:t> dan </a:t>
            </a:r>
            <a:r>
              <a:rPr lang="en-GB" sz="1500" dirty="0" err="1">
                <a:effectLst/>
                <a:latin typeface="Myriad Pro Cond" panose="020B0506030403020204"/>
                <a:ea typeface="Calibri" panose="020F0502020204030204" pitchFamily="34" charset="0"/>
                <a:cs typeface="Arial" panose="020B0604020202020204" pitchFamily="34" charset="0"/>
              </a:rPr>
              <a:t>impor</a:t>
            </a:r>
            <a:r>
              <a:rPr lang="en-GB" sz="1500" dirty="0">
                <a:effectLst/>
                <a:latin typeface="Myriad Pro Cond" panose="020B0506030403020204"/>
                <a:ea typeface="Calibri" panose="020F0502020204030204" pitchFamily="34" charset="0"/>
                <a:cs typeface="Arial" panose="020B0604020202020204" pitchFamily="34" charset="0"/>
              </a:rPr>
              <a:t> pada NPI </a:t>
            </a:r>
            <a:r>
              <a:rPr lang="en-GB" sz="1500" dirty="0" err="1">
                <a:effectLst/>
                <a:latin typeface="Myriad Pro Cond" panose="020B0506030403020204"/>
                <a:ea typeface="Calibri" panose="020F0502020204030204" pitchFamily="34" charset="0"/>
                <a:cs typeface="Arial" panose="020B0604020202020204" pitchFamily="34" charset="0"/>
              </a:rPr>
              <a:t>dengan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pertumbuhan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i="1" dirty="0">
                <a:effectLst/>
                <a:latin typeface="Myriad Pro Cond" panose="020B0506030403020204"/>
                <a:ea typeface="Calibri" panose="020F0502020204030204" pitchFamily="34" charset="0"/>
                <a:cs typeface="Arial" panose="020B0604020202020204" pitchFamily="34" charset="0"/>
              </a:rPr>
              <a:t>Year-on-Year</a:t>
            </a:r>
            <a:r>
              <a:rPr lang="en-GB" sz="1500" dirty="0">
                <a:effectLst/>
                <a:latin typeface="Myriad Pro Cond" panose="020B0506030403020204"/>
                <a:ea typeface="Calibri" panose="020F0502020204030204" pitchFamily="34" charset="0"/>
                <a:cs typeface="Arial" panose="020B0604020202020204" pitchFamily="34" charset="0"/>
              </a:rPr>
              <a:t> (Y-o-Y) nominal </a:t>
            </a:r>
            <a:r>
              <a:rPr lang="en-GB" sz="1500" dirty="0" err="1">
                <a:effectLst/>
                <a:latin typeface="Myriad Pro Cond" panose="020B0506030403020204"/>
                <a:ea typeface="Calibri" panose="020F0502020204030204" pitchFamily="34" charset="0"/>
                <a:cs typeface="Arial" panose="020B0604020202020204" pitchFamily="34" charset="0"/>
              </a:rPr>
              <a:t>ekspor</a:t>
            </a:r>
            <a:r>
              <a:rPr lang="en-GB" sz="1500" dirty="0">
                <a:effectLst/>
                <a:latin typeface="Myriad Pro Cond" panose="020B0506030403020204"/>
                <a:ea typeface="Calibri" panose="020F0502020204030204" pitchFamily="34" charset="0"/>
                <a:cs typeface="Arial" panose="020B0604020202020204" pitchFamily="34" charset="0"/>
              </a:rPr>
              <a:t> dan </a:t>
            </a:r>
            <a:r>
              <a:rPr lang="en-GB" sz="1500" dirty="0" err="1">
                <a:effectLst/>
                <a:latin typeface="Myriad Pro Cond" panose="020B0506030403020204"/>
                <a:ea typeface="Calibri" panose="020F0502020204030204" pitchFamily="34" charset="0"/>
                <a:cs typeface="Arial" panose="020B0604020202020204" pitchFamily="34" charset="0"/>
              </a:rPr>
              <a:t>impor</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dari</a:t>
            </a:r>
            <a:r>
              <a:rPr lang="en-GB" sz="1500" dirty="0">
                <a:effectLst/>
                <a:latin typeface="Myriad Pro Cond" panose="020B0506030403020204"/>
                <a:ea typeface="Calibri" panose="020F0502020204030204" pitchFamily="34" charset="0"/>
                <a:cs typeface="Arial" panose="020B0604020202020204" pitchFamily="34" charset="0"/>
              </a:rPr>
              <a:t> SOFIE.</a:t>
            </a: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r>
              <a:rPr lang="en-ID" sz="1500" dirty="0" err="1">
                <a:latin typeface="Myriad Pro Cond" panose="020B0506030403020204"/>
              </a:rPr>
              <a:t>Berdasarkan</a:t>
            </a:r>
            <a:r>
              <a:rPr lang="en-ID" sz="1500" dirty="0">
                <a:latin typeface="Myriad Pro Cond" panose="020B0506030403020204"/>
              </a:rPr>
              <a:t> </a:t>
            </a:r>
            <a:r>
              <a:rPr lang="en-ID" sz="1500" dirty="0" err="1">
                <a:latin typeface="Myriad Pro Cond" panose="020B0506030403020204"/>
              </a:rPr>
              <a:t>ilustrasi</a:t>
            </a:r>
            <a:r>
              <a:rPr lang="en-ID" sz="1500" dirty="0">
                <a:latin typeface="Myriad Pro Cond" panose="020B0506030403020204"/>
              </a:rPr>
              <a:t> </a:t>
            </a:r>
            <a:r>
              <a:rPr lang="en-ID" sz="1500" dirty="0" err="1">
                <a:latin typeface="Myriad Pro Cond" panose="020B0506030403020204"/>
              </a:rPr>
              <a:t>grafik</a:t>
            </a:r>
            <a:r>
              <a:rPr lang="en-ID" sz="1500" dirty="0">
                <a:latin typeface="Myriad Pro Cond" panose="020B0506030403020204"/>
              </a:rPr>
              <a:t> </a:t>
            </a:r>
            <a:r>
              <a:rPr lang="en-ID" sz="1500" dirty="0" err="1">
                <a:latin typeface="Myriad Pro Cond" panose="020B0506030403020204"/>
              </a:rPr>
              <a:t>konsistensi</a:t>
            </a:r>
            <a:r>
              <a:rPr lang="en-ID" sz="1500" dirty="0">
                <a:latin typeface="Myriad Pro Cond" panose="020B0506030403020204"/>
              </a:rPr>
              <a:t> </a:t>
            </a:r>
            <a:r>
              <a:rPr lang="en-ID" sz="1500" dirty="0" err="1">
                <a:latin typeface="Myriad Pro Cond" panose="020B0506030403020204"/>
              </a:rPr>
              <a:t>dapat</a:t>
            </a:r>
            <a:r>
              <a:rPr lang="en-ID" sz="1500" dirty="0">
                <a:latin typeface="Myriad Pro Cond" panose="020B0506030403020204"/>
              </a:rPr>
              <a:t> </a:t>
            </a:r>
            <a:r>
              <a:rPr lang="en-ID" sz="1500" dirty="0" err="1">
                <a:latin typeface="Myriad Pro Cond" panose="020B0506030403020204"/>
              </a:rPr>
              <a:t>dinilai</a:t>
            </a:r>
            <a:r>
              <a:rPr lang="en-ID" sz="1500" dirty="0">
                <a:latin typeface="Myriad Pro Cond" panose="020B0506030403020204"/>
              </a:rPr>
              <a:t> </a:t>
            </a:r>
            <a:r>
              <a:rPr lang="en-ID" sz="1500" dirty="0" err="1">
                <a:latin typeface="Myriad Pro Cond" panose="020B0506030403020204"/>
              </a:rPr>
              <a:t>bahwa</a:t>
            </a:r>
            <a:r>
              <a:rPr lang="en-ID" sz="1500" dirty="0">
                <a:latin typeface="Myriad Pro Cond" panose="020B0506030403020204"/>
              </a:rPr>
              <a:t> </a:t>
            </a:r>
            <a:r>
              <a:rPr lang="en-ID" sz="1500" dirty="0" err="1">
                <a:latin typeface="Myriad Pro Cond" panose="020B0506030403020204"/>
              </a:rPr>
              <a:t>pertumbuhan</a:t>
            </a:r>
            <a:r>
              <a:rPr lang="en-ID" sz="1500" dirty="0">
                <a:latin typeface="Myriad Pro Cond" panose="020B0506030403020204"/>
              </a:rPr>
              <a:t> Y-o-Y </a:t>
            </a:r>
            <a:r>
              <a:rPr lang="en-ID" sz="1500" dirty="0" err="1">
                <a:latin typeface="Myriad Pro Cond" panose="020B0506030403020204"/>
              </a:rPr>
              <a:t>impor</a:t>
            </a:r>
            <a:r>
              <a:rPr lang="en-ID" sz="1500" dirty="0">
                <a:latin typeface="Myriad Pro Cond" panose="020B0506030403020204"/>
              </a:rPr>
              <a:t> dan </a:t>
            </a:r>
            <a:r>
              <a:rPr lang="en-ID" sz="1500" dirty="0" err="1">
                <a:latin typeface="Myriad Pro Cond" panose="020B0506030403020204"/>
              </a:rPr>
              <a:t>ekspor</a:t>
            </a:r>
            <a:r>
              <a:rPr lang="en-ID" sz="1500" dirty="0">
                <a:latin typeface="Myriad Pro Cond" panose="020B0506030403020204"/>
              </a:rPr>
              <a:t> yang </a:t>
            </a:r>
            <a:r>
              <a:rPr lang="en-ID" sz="1500" dirty="0" err="1">
                <a:latin typeface="Myriad Pro Cond" panose="020B0506030403020204"/>
              </a:rPr>
              <a:t>dikeluarkan</a:t>
            </a:r>
            <a:r>
              <a:rPr lang="en-ID" sz="1500" dirty="0">
                <a:latin typeface="Myriad Pro Cond" panose="020B0506030403020204"/>
              </a:rPr>
              <a:t> oleh NPI dan SOFIE </a:t>
            </a:r>
            <a:r>
              <a:rPr lang="en-ID" sz="1500" dirty="0" err="1">
                <a:latin typeface="Myriad Pro Cond" panose="020B0506030403020204"/>
              </a:rPr>
              <a:t>cenderung</a:t>
            </a:r>
            <a:r>
              <a:rPr lang="en-ID" sz="1500" dirty="0">
                <a:latin typeface="Myriad Pro Cond" panose="020B0506030403020204"/>
              </a:rPr>
              <a:t> </a:t>
            </a:r>
            <a:r>
              <a:rPr lang="en-ID" sz="1500" dirty="0" err="1">
                <a:latin typeface="Myriad Pro Cond" panose="020B0506030403020204"/>
              </a:rPr>
              <a:t>sesuai</a:t>
            </a:r>
            <a:r>
              <a:rPr lang="en-ID" sz="1500" dirty="0">
                <a:latin typeface="Myriad Pro Cond" panose="020B0506030403020204"/>
              </a:rPr>
              <a:t> </a:t>
            </a:r>
            <a:r>
              <a:rPr lang="en-ID" sz="1500" dirty="0" err="1">
                <a:latin typeface="Myriad Pro Cond" panose="020B0506030403020204"/>
              </a:rPr>
              <a:t>dengan</a:t>
            </a:r>
            <a:r>
              <a:rPr lang="en-ID" sz="1500" dirty="0">
                <a:latin typeface="Myriad Pro Cond" panose="020B0506030403020204"/>
              </a:rPr>
              <a:t> </a:t>
            </a:r>
            <a:r>
              <a:rPr lang="en-ID" sz="1500" dirty="0" err="1">
                <a:latin typeface="Myriad Pro Cond" panose="020B0506030403020204"/>
              </a:rPr>
              <a:t>arah</a:t>
            </a:r>
            <a:r>
              <a:rPr lang="en-ID" sz="1500" dirty="0">
                <a:latin typeface="Myriad Pro Cond" panose="020B0506030403020204"/>
              </a:rPr>
              <a:t> yang </a:t>
            </a:r>
            <a:r>
              <a:rPr lang="en-ID" sz="1500" dirty="0" err="1">
                <a:latin typeface="Myriad Pro Cond" panose="020B0506030403020204"/>
              </a:rPr>
              <a:t>sama</a:t>
            </a:r>
            <a:r>
              <a:rPr lang="en-ID" sz="1500" dirty="0">
                <a:latin typeface="Myriad Pro Cond" panose="020B0506030403020204"/>
              </a:rPr>
              <a:t>.</a:t>
            </a:r>
          </a:p>
          <a:p>
            <a:pPr lvl="1" algn="just"/>
            <a:r>
              <a:rPr lang="en-ID" sz="1500" dirty="0" err="1">
                <a:latin typeface="Myriad Pro Cond" panose="020B0506030403020204"/>
              </a:rPr>
              <a:t>Pembaharuan</a:t>
            </a:r>
            <a:r>
              <a:rPr lang="en-ID" sz="1500" dirty="0">
                <a:latin typeface="Myriad Pro Cond" panose="020B0506030403020204"/>
              </a:rPr>
              <a:t> data </a:t>
            </a:r>
            <a:r>
              <a:rPr lang="en-ID" sz="1500" dirty="0" err="1">
                <a:latin typeface="Myriad Pro Cond" panose="020B0506030403020204"/>
              </a:rPr>
              <a:t>termasuk</a:t>
            </a:r>
            <a:r>
              <a:rPr lang="en-ID" sz="1500" dirty="0">
                <a:latin typeface="Myriad Pro Cond" panose="020B0506030403020204"/>
              </a:rPr>
              <a:t> </a:t>
            </a:r>
            <a:r>
              <a:rPr lang="en-ID" sz="1500" dirty="0" err="1">
                <a:latin typeface="Myriad Pro Cond" panose="020B0506030403020204"/>
              </a:rPr>
              <a:t>realisasi</a:t>
            </a:r>
            <a:r>
              <a:rPr lang="en-ID" sz="1500" dirty="0">
                <a:latin typeface="Myriad Pro Cond" panose="020B0506030403020204"/>
              </a:rPr>
              <a:t> </a:t>
            </a:r>
            <a:r>
              <a:rPr lang="en-ID" sz="1500" dirty="0" err="1">
                <a:latin typeface="Myriad Pro Cond" panose="020B0506030403020204"/>
              </a:rPr>
              <a:t>angka</a:t>
            </a:r>
            <a:r>
              <a:rPr lang="en-ID" sz="1500" dirty="0">
                <a:latin typeface="Myriad Pro Cond" panose="020B0506030403020204"/>
              </a:rPr>
              <a:t> </a:t>
            </a:r>
            <a:r>
              <a:rPr lang="en-ID" sz="1500" dirty="0" err="1">
                <a:latin typeface="Myriad Pro Cond" panose="020B0506030403020204"/>
              </a:rPr>
              <a:t>ekspor</a:t>
            </a:r>
            <a:r>
              <a:rPr lang="en-ID" sz="1500" dirty="0">
                <a:latin typeface="Myriad Pro Cond" panose="020B0506030403020204"/>
              </a:rPr>
              <a:t> dan </a:t>
            </a:r>
            <a:r>
              <a:rPr lang="en-ID" sz="1500" dirty="0" err="1">
                <a:latin typeface="Myriad Pro Cond" panose="020B0506030403020204"/>
              </a:rPr>
              <a:t>impor</a:t>
            </a:r>
            <a:r>
              <a:rPr lang="en-ID" sz="1500" dirty="0">
                <a:latin typeface="Myriad Pro Cond" panose="020B0506030403020204"/>
              </a:rPr>
              <a:t> pada </a:t>
            </a:r>
            <a:r>
              <a:rPr lang="en-ID" sz="1500" dirty="0" err="1">
                <a:latin typeface="Myriad Pro Cond" panose="020B0506030403020204"/>
              </a:rPr>
              <a:t>kuartal</a:t>
            </a:r>
            <a:r>
              <a:rPr lang="en-ID" sz="1500" dirty="0">
                <a:latin typeface="Myriad Pro Cond" panose="020B0506030403020204"/>
              </a:rPr>
              <a:t> IV 2021 </a:t>
            </a:r>
            <a:r>
              <a:rPr lang="en-ID" sz="1500" dirty="0" err="1">
                <a:latin typeface="Myriad Pro Cond" panose="020B0506030403020204"/>
              </a:rPr>
              <a:t>beserta</a:t>
            </a:r>
            <a:r>
              <a:rPr lang="en-ID" sz="1500" dirty="0">
                <a:latin typeface="Myriad Pro Cond" panose="020B0506030403020204"/>
              </a:rPr>
              <a:t> </a:t>
            </a:r>
            <a:r>
              <a:rPr lang="en-ID" sz="1500" dirty="0" err="1">
                <a:latin typeface="Myriad Pro Cond" panose="020B0506030403020204"/>
              </a:rPr>
              <a:t>proyeksi</a:t>
            </a:r>
            <a:r>
              <a:rPr lang="en-ID" sz="1500" dirty="0">
                <a:latin typeface="Myriad Pro Cond" panose="020B0506030403020204"/>
              </a:rPr>
              <a:t> </a:t>
            </a:r>
            <a:r>
              <a:rPr lang="en-ID" sz="1500" dirty="0" err="1">
                <a:latin typeface="Myriad Pro Cond" panose="020B0506030403020204"/>
              </a:rPr>
              <a:t>dari</a:t>
            </a:r>
            <a:r>
              <a:rPr lang="en-ID" sz="1500" dirty="0">
                <a:latin typeface="Myriad Pro Cond" panose="020B0506030403020204"/>
              </a:rPr>
              <a:t> </a:t>
            </a:r>
            <a:r>
              <a:rPr lang="en-ID" sz="1500" dirty="0" err="1">
                <a:latin typeface="Myriad Pro Cond" panose="020B0506030403020204"/>
              </a:rPr>
              <a:t>kuartal</a:t>
            </a:r>
            <a:r>
              <a:rPr lang="en-ID" sz="1500" dirty="0">
                <a:latin typeface="Myriad Pro Cond" panose="020B0506030403020204"/>
              </a:rPr>
              <a:t> I 2022</a:t>
            </a:r>
          </a:p>
          <a:p>
            <a:pPr lvl="1" algn="just"/>
            <a:r>
              <a:rPr lang="en-ID" sz="1500" dirty="0" err="1">
                <a:latin typeface="Myriad Pro Cond" panose="020B0506030403020204"/>
              </a:rPr>
              <a:t>Untuk</a:t>
            </a:r>
            <a:r>
              <a:rPr lang="en-ID" sz="1500" dirty="0">
                <a:latin typeface="Myriad Pro Cond" panose="020B0506030403020204"/>
              </a:rPr>
              <a:t> </a:t>
            </a:r>
            <a:r>
              <a:rPr lang="en-ID" sz="1500" dirty="0" err="1">
                <a:latin typeface="Myriad Pro Cond" panose="020B0506030403020204"/>
              </a:rPr>
              <a:t>itu</a:t>
            </a:r>
            <a:r>
              <a:rPr lang="en-ID" sz="1500" dirty="0">
                <a:latin typeface="Myriad Pro Cond" panose="020B0506030403020204"/>
              </a:rPr>
              <a:t>, </a:t>
            </a:r>
            <a:r>
              <a:rPr lang="en-ID" sz="1500" dirty="0" err="1">
                <a:latin typeface="Myriad Pro Cond" panose="020B0506030403020204"/>
              </a:rPr>
              <a:t>ilustrasi</a:t>
            </a:r>
            <a:r>
              <a:rPr lang="en-ID" sz="1500" dirty="0">
                <a:latin typeface="Myriad Pro Cond" panose="020B0506030403020204"/>
              </a:rPr>
              <a:t> </a:t>
            </a:r>
            <a:r>
              <a:rPr lang="en-ID" sz="1500" dirty="0" err="1">
                <a:latin typeface="Myriad Pro Cond" panose="020B0506030403020204"/>
              </a:rPr>
              <a:t>berikut</a:t>
            </a:r>
            <a:r>
              <a:rPr lang="en-ID" sz="1500" dirty="0">
                <a:latin typeface="Myriad Pro Cond" panose="020B0506030403020204"/>
              </a:rPr>
              <a:t> juga </a:t>
            </a:r>
            <a:r>
              <a:rPr lang="en-ID" sz="1500" dirty="0" err="1">
                <a:latin typeface="Myriad Pro Cond" panose="020B0506030403020204"/>
              </a:rPr>
              <a:t>turut</a:t>
            </a:r>
            <a:r>
              <a:rPr lang="en-ID" sz="1500" dirty="0">
                <a:latin typeface="Myriad Pro Cond" panose="020B0506030403020204"/>
              </a:rPr>
              <a:t> </a:t>
            </a:r>
            <a:r>
              <a:rPr lang="en-ID" sz="1500" dirty="0" err="1">
                <a:latin typeface="Myriad Pro Cond" panose="020B0506030403020204"/>
              </a:rPr>
              <a:t>menggambarkan</a:t>
            </a:r>
            <a:r>
              <a:rPr lang="en-ID" sz="1500" dirty="0">
                <a:latin typeface="Myriad Pro Cond" panose="020B0506030403020204"/>
              </a:rPr>
              <a:t> </a:t>
            </a:r>
            <a:r>
              <a:rPr lang="en-ID" sz="1500" dirty="0" err="1">
                <a:latin typeface="Myriad Pro Cond" panose="020B0506030403020204"/>
              </a:rPr>
              <a:t>proyeksi</a:t>
            </a:r>
            <a:r>
              <a:rPr lang="en-ID" sz="1500" dirty="0">
                <a:latin typeface="Myriad Pro Cond" panose="020B0506030403020204"/>
              </a:rPr>
              <a:t> </a:t>
            </a:r>
            <a:r>
              <a:rPr lang="en-ID" sz="1500" dirty="0" err="1">
                <a:latin typeface="Myriad Pro Cond" panose="020B0506030403020204"/>
              </a:rPr>
              <a:t>atas</a:t>
            </a:r>
            <a:r>
              <a:rPr lang="en-ID" sz="1500" dirty="0">
                <a:latin typeface="Myriad Pro Cond" panose="020B0506030403020204"/>
              </a:rPr>
              <a:t> nominal </a:t>
            </a:r>
            <a:r>
              <a:rPr lang="en-ID" sz="1500" dirty="0" err="1">
                <a:latin typeface="Myriad Pro Cond" panose="020B0506030403020204"/>
              </a:rPr>
              <a:t>ekspor</a:t>
            </a:r>
            <a:r>
              <a:rPr lang="en-ID" sz="1500" dirty="0">
                <a:latin typeface="Myriad Pro Cond" panose="020B0506030403020204"/>
              </a:rPr>
              <a:t> dan </a:t>
            </a:r>
            <a:r>
              <a:rPr lang="en-ID" sz="1500" dirty="0" err="1">
                <a:latin typeface="Myriad Pro Cond" panose="020B0506030403020204"/>
              </a:rPr>
              <a:t>impor</a:t>
            </a:r>
            <a:r>
              <a:rPr lang="en-ID" sz="1500" dirty="0">
                <a:latin typeface="Myriad Pro Cond" panose="020B0506030403020204"/>
              </a:rPr>
              <a:t> pada </a:t>
            </a:r>
            <a:r>
              <a:rPr lang="en-ID" sz="1500" dirty="0" err="1">
                <a:latin typeface="Myriad Pro Cond" panose="020B0506030403020204"/>
              </a:rPr>
              <a:t>kuartal</a:t>
            </a:r>
            <a:r>
              <a:rPr lang="en-ID" sz="1500" dirty="0">
                <a:latin typeface="Myriad Pro Cond" panose="020B0506030403020204"/>
              </a:rPr>
              <a:t> I 2022.</a:t>
            </a:r>
          </a:p>
        </p:txBody>
      </p:sp>
      <p:pic>
        <p:nvPicPr>
          <p:cNvPr id="5" name="Picture 4">
            <a:extLst>
              <a:ext uri="{FF2B5EF4-FFF2-40B4-BE49-F238E27FC236}">
                <a16:creationId xmlns:a16="http://schemas.microsoft.com/office/drawing/2014/main" id="{EF5E79D0-5671-BED4-59A6-6B37C2FC068F}"/>
              </a:ext>
            </a:extLst>
          </p:cNvPr>
          <p:cNvPicPr>
            <a:picLocks noChangeAspect="1"/>
          </p:cNvPicPr>
          <p:nvPr/>
        </p:nvPicPr>
        <p:blipFill>
          <a:blip r:embed="rId2"/>
          <a:stretch>
            <a:fillRect/>
          </a:stretch>
        </p:blipFill>
        <p:spPr>
          <a:xfrm>
            <a:off x="148120" y="2005363"/>
            <a:ext cx="3499752" cy="1717195"/>
          </a:xfrm>
          <a:prstGeom prst="rect">
            <a:avLst/>
          </a:prstGeom>
        </p:spPr>
      </p:pic>
      <p:pic>
        <p:nvPicPr>
          <p:cNvPr id="6" name="Picture 5">
            <a:extLst>
              <a:ext uri="{FF2B5EF4-FFF2-40B4-BE49-F238E27FC236}">
                <a16:creationId xmlns:a16="http://schemas.microsoft.com/office/drawing/2014/main" id="{A567CA63-7345-20B9-04DF-2273A8CDD371}"/>
              </a:ext>
            </a:extLst>
          </p:cNvPr>
          <p:cNvPicPr>
            <a:picLocks noChangeAspect="1"/>
          </p:cNvPicPr>
          <p:nvPr/>
        </p:nvPicPr>
        <p:blipFill>
          <a:blip r:embed="rId3"/>
          <a:stretch>
            <a:fillRect/>
          </a:stretch>
        </p:blipFill>
        <p:spPr>
          <a:xfrm>
            <a:off x="148120" y="3815595"/>
            <a:ext cx="3499752" cy="1163074"/>
          </a:xfrm>
          <a:prstGeom prst="rect">
            <a:avLst/>
          </a:prstGeom>
        </p:spPr>
      </p:pic>
      <p:pic>
        <p:nvPicPr>
          <p:cNvPr id="7" name="Picture 6">
            <a:extLst>
              <a:ext uri="{FF2B5EF4-FFF2-40B4-BE49-F238E27FC236}">
                <a16:creationId xmlns:a16="http://schemas.microsoft.com/office/drawing/2014/main" id="{5B37F9A7-3D31-A34A-9695-C22383401F0C}"/>
              </a:ext>
            </a:extLst>
          </p:cNvPr>
          <p:cNvPicPr>
            <a:picLocks noChangeAspect="1"/>
          </p:cNvPicPr>
          <p:nvPr/>
        </p:nvPicPr>
        <p:blipFill>
          <a:blip r:embed="rId4"/>
          <a:stretch>
            <a:fillRect/>
          </a:stretch>
        </p:blipFill>
        <p:spPr>
          <a:xfrm>
            <a:off x="4090391" y="2002799"/>
            <a:ext cx="2884339" cy="1330601"/>
          </a:xfrm>
          <a:prstGeom prst="rect">
            <a:avLst/>
          </a:prstGeom>
        </p:spPr>
      </p:pic>
      <p:pic>
        <p:nvPicPr>
          <p:cNvPr id="8" name="Picture 7">
            <a:extLst>
              <a:ext uri="{FF2B5EF4-FFF2-40B4-BE49-F238E27FC236}">
                <a16:creationId xmlns:a16="http://schemas.microsoft.com/office/drawing/2014/main" id="{DAD8087A-1128-F9F8-D2E5-3414B1806505}"/>
              </a:ext>
            </a:extLst>
          </p:cNvPr>
          <p:cNvPicPr>
            <a:picLocks noChangeAspect="1"/>
          </p:cNvPicPr>
          <p:nvPr/>
        </p:nvPicPr>
        <p:blipFill>
          <a:blip r:embed="rId5"/>
          <a:stretch>
            <a:fillRect/>
          </a:stretch>
        </p:blipFill>
        <p:spPr>
          <a:xfrm>
            <a:off x="4090391" y="3426436"/>
            <a:ext cx="2884339" cy="1552233"/>
          </a:xfrm>
          <a:prstGeom prst="rect">
            <a:avLst/>
          </a:prstGeom>
        </p:spPr>
      </p:pic>
      <p:pic>
        <p:nvPicPr>
          <p:cNvPr id="10" name="Picture 9">
            <a:extLst>
              <a:ext uri="{FF2B5EF4-FFF2-40B4-BE49-F238E27FC236}">
                <a16:creationId xmlns:a16="http://schemas.microsoft.com/office/drawing/2014/main" id="{1FAF1775-E7FE-AD0F-E92B-DD1E1007D7CD}"/>
              </a:ext>
            </a:extLst>
          </p:cNvPr>
          <p:cNvPicPr>
            <a:picLocks noChangeAspect="1"/>
          </p:cNvPicPr>
          <p:nvPr/>
        </p:nvPicPr>
        <p:blipFill>
          <a:blip r:embed="rId6"/>
          <a:stretch>
            <a:fillRect/>
          </a:stretch>
        </p:blipFill>
        <p:spPr>
          <a:xfrm>
            <a:off x="7417513" y="2001392"/>
            <a:ext cx="4626367" cy="2977277"/>
          </a:xfrm>
          <a:prstGeom prst="rect">
            <a:avLst/>
          </a:prstGeom>
        </p:spPr>
      </p:pic>
      <p:sp>
        <p:nvSpPr>
          <p:cNvPr id="11" name="TextBox 10">
            <a:extLst>
              <a:ext uri="{FF2B5EF4-FFF2-40B4-BE49-F238E27FC236}">
                <a16:creationId xmlns:a16="http://schemas.microsoft.com/office/drawing/2014/main" id="{BB77E26F-FE8A-D8AA-0448-3B8A1D5886F0}"/>
              </a:ext>
            </a:extLst>
          </p:cNvPr>
          <p:cNvSpPr txBox="1"/>
          <p:nvPr/>
        </p:nvSpPr>
        <p:spPr>
          <a:xfrm>
            <a:off x="148120" y="1638487"/>
            <a:ext cx="3499752" cy="307777"/>
          </a:xfrm>
          <a:prstGeom prst="rect">
            <a:avLst/>
          </a:prstGeom>
          <a:noFill/>
        </p:spPr>
        <p:txBody>
          <a:bodyPr wrap="square" rtlCol="0">
            <a:spAutoFit/>
          </a:bodyPr>
          <a:lstStyle/>
          <a:p>
            <a:pPr algn="ctr"/>
            <a:r>
              <a:rPr lang="en-US" sz="1400" b="1" dirty="0">
                <a:latin typeface="Abadi" panose="020B0604020104020204" pitchFamily="34" charset="0"/>
              </a:rPr>
              <a:t>INPUT/MASUKAN</a:t>
            </a:r>
            <a:endParaRPr lang="en-ID" sz="1400" b="1" dirty="0">
              <a:latin typeface="Abadi" panose="020B0604020104020204" pitchFamily="34" charset="0"/>
            </a:endParaRPr>
          </a:p>
        </p:txBody>
      </p:sp>
      <p:sp>
        <p:nvSpPr>
          <p:cNvPr id="13" name="TextBox 12">
            <a:extLst>
              <a:ext uri="{FF2B5EF4-FFF2-40B4-BE49-F238E27FC236}">
                <a16:creationId xmlns:a16="http://schemas.microsoft.com/office/drawing/2014/main" id="{0871BF87-FA4A-8DCC-59FB-BE2C6E30C723}"/>
              </a:ext>
            </a:extLst>
          </p:cNvPr>
          <p:cNvSpPr txBox="1"/>
          <p:nvPr/>
        </p:nvSpPr>
        <p:spPr>
          <a:xfrm>
            <a:off x="3782684" y="1638486"/>
            <a:ext cx="3499752" cy="307777"/>
          </a:xfrm>
          <a:prstGeom prst="rect">
            <a:avLst/>
          </a:prstGeom>
          <a:noFill/>
        </p:spPr>
        <p:txBody>
          <a:bodyPr wrap="square" rtlCol="0">
            <a:spAutoFit/>
          </a:bodyPr>
          <a:lstStyle/>
          <a:p>
            <a:pPr algn="ctr"/>
            <a:r>
              <a:rPr lang="en-US" sz="1400" b="1" dirty="0">
                <a:latin typeface="Abadi" panose="020B0604020104020204" pitchFamily="34" charset="0"/>
              </a:rPr>
              <a:t>PEMROSESAN</a:t>
            </a:r>
            <a:endParaRPr lang="en-ID" sz="1400" b="1" dirty="0">
              <a:latin typeface="Abadi" panose="020B0604020104020204" pitchFamily="34" charset="0"/>
            </a:endParaRPr>
          </a:p>
        </p:txBody>
      </p:sp>
      <p:sp>
        <p:nvSpPr>
          <p:cNvPr id="15" name="TextBox 14">
            <a:extLst>
              <a:ext uri="{FF2B5EF4-FFF2-40B4-BE49-F238E27FC236}">
                <a16:creationId xmlns:a16="http://schemas.microsoft.com/office/drawing/2014/main" id="{F49A6463-EA2F-557D-432E-5D9681899879}"/>
              </a:ext>
            </a:extLst>
          </p:cNvPr>
          <p:cNvSpPr txBox="1"/>
          <p:nvPr/>
        </p:nvSpPr>
        <p:spPr>
          <a:xfrm>
            <a:off x="7980820" y="1638485"/>
            <a:ext cx="3499752" cy="307777"/>
          </a:xfrm>
          <a:prstGeom prst="rect">
            <a:avLst/>
          </a:prstGeom>
          <a:noFill/>
        </p:spPr>
        <p:txBody>
          <a:bodyPr wrap="square" rtlCol="0">
            <a:spAutoFit/>
          </a:bodyPr>
          <a:lstStyle/>
          <a:p>
            <a:pPr algn="ctr"/>
            <a:r>
              <a:rPr lang="en-US" sz="1400" b="1" dirty="0">
                <a:latin typeface="Abadi" panose="020B0604020104020204" pitchFamily="34" charset="0"/>
              </a:rPr>
              <a:t>ILUSTRASI GRAFIK KONSISTENSI</a:t>
            </a:r>
            <a:endParaRPr lang="en-ID" sz="1400" b="1" dirty="0">
              <a:latin typeface="Abadi" panose="020B0604020104020204" pitchFamily="34" charset="0"/>
            </a:endParaRPr>
          </a:p>
        </p:txBody>
      </p:sp>
      <p:sp>
        <p:nvSpPr>
          <p:cNvPr id="16" name="Arrow: Right 15">
            <a:extLst>
              <a:ext uri="{FF2B5EF4-FFF2-40B4-BE49-F238E27FC236}">
                <a16:creationId xmlns:a16="http://schemas.microsoft.com/office/drawing/2014/main" id="{75BAF84E-B6A1-9C94-C6E4-D7F76CDAF5D3}"/>
              </a:ext>
            </a:extLst>
          </p:cNvPr>
          <p:cNvSpPr/>
          <p:nvPr/>
        </p:nvSpPr>
        <p:spPr>
          <a:xfrm>
            <a:off x="3672860" y="3227018"/>
            <a:ext cx="364203" cy="1072608"/>
          </a:xfrm>
          <a:prstGeom prst="rightArrow">
            <a:avLst/>
          </a:prstGeom>
          <a:ln w="28575">
            <a:solidFill>
              <a:schemeClr val="bg1"/>
            </a:solidFill>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D"/>
          </a:p>
        </p:txBody>
      </p:sp>
      <p:sp>
        <p:nvSpPr>
          <p:cNvPr id="18" name="Arrow: Right 17">
            <a:extLst>
              <a:ext uri="{FF2B5EF4-FFF2-40B4-BE49-F238E27FC236}">
                <a16:creationId xmlns:a16="http://schemas.microsoft.com/office/drawing/2014/main" id="{E6C0D5A5-24E7-CC4D-FE06-57CF1BE539C3}"/>
              </a:ext>
            </a:extLst>
          </p:cNvPr>
          <p:cNvSpPr/>
          <p:nvPr/>
        </p:nvSpPr>
        <p:spPr>
          <a:xfrm>
            <a:off x="7027453" y="3234182"/>
            <a:ext cx="364203" cy="1072608"/>
          </a:xfrm>
          <a:prstGeom prst="rightArrow">
            <a:avLst/>
          </a:prstGeom>
          <a:ln w="28575">
            <a:solidFill>
              <a:schemeClr val="bg1"/>
            </a:solidFill>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D"/>
          </a:p>
        </p:txBody>
      </p:sp>
      <p:sp>
        <p:nvSpPr>
          <p:cNvPr id="20" name="Oval 19">
            <a:extLst>
              <a:ext uri="{FF2B5EF4-FFF2-40B4-BE49-F238E27FC236}">
                <a16:creationId xmlns:a16="http://schemas.microsoft.com/office/drawing/2014/main" id="{44882842-ED08-049F-D5B7-BEF0D3562641}"/>
              </a:ext>
            </a:extLst>
          </p:cNvPr>
          <p:cNvSpPr/>
          <p:nvPr/>
        </p:nvSpPr>
        <p:spPr>
          <a:xfrm>
            <a:off x="9328826" y="2344366"/>
            <a:ext cx="272374" cy="797668"/>
          </a:xfrm>
          <a:prstGeom prst="ellipse">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22" name="Oval 21">
            <a:extLst>
              <a:ext uri="{FF2B5EF4-FFF2-40B4-BE49-F238E27FC236}">
                <a16:creationId xmlns:a16="http://schemas.microsoft.com/office/drawing/2014/main" id="{31FAE264-531E-7AB3-E941-E7FB32A33DC2}"/>
              </a:ext>
            </a:extLst>
          </p:cNvPr>
          <p:cNvSpPr/>
          <p:nvPr/>
        </p:nvSpPr>
        <p:spPr>
          <a:xfrm>
            <a:off x="11647813" y="2465126"/>
            <a:ext cx="272374" cy="797668"/>
          </a:xfrm>
          <a:prstGeom prst="ellipse">
            <a:avLst/>
          </a:prstGeom>
          <a:no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1043649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en-US" dirty="0"/>
              <a:t>Hasil </a:t>
            </a:r>
            <a:r>
              <a:rPr lang="en-US" dirty="0" err="1"/>
              <a:t>eksplorasi</a:t>
            </a:r>
            <a:r>
              <a:rPr lang="en-US" dirty="0"/>
              <a:t> </a:t>
            </a:r>
            <a:r>
              <a:rPr lang="en-US" dirty="0" err="1"/>
              <a:t>konsistensi</a:t>
            </a:r>
            <a:r>
              <a:rPr lang="en-US" dirty="0"/>
              <a:t> ISMA dan SOFIE</a:t>
            </a:r>
            <a:endParaRPr lang="en-ID" dirty="0"/>
          </a:p>
        </p:txBody>
      </p:sp>
      <p:sp>
        <p:nvSpPr>
          <p:cNvPr id="4" name="Content Placeholder 3">
            <a:extLst>
              <a:ext uri="{FF2B5EF4-FFF2-40B4-BE49-F238E27FC236}">
                <a16:creationId xmlns:a16="http://schemas.microsoft.com/office/drawing/2014/main" id="{B486D19A-3473-4228-BDFC-44B8E1DC7B63}"/>
              </a:ext>
            </a:extLst>
          </p:cNvPr>
          <p:cNvSpPr>
            <a:spLocks noGrp="1"/>
          </p:cNvSpPr>
          <p:nvPr>
            <p:ph sz="quarter" idx="13"/>
          </p:nvPr>
        </p:nvSpPr>
        <p:spPr>
          <a:xfrm>
            <a:off x="55880" y="897258"/>
            <a:ext cx="11988000" cy="5844010"/>
          </a:xfrm>
        </p:spPr>
        <p:txBody>
          <a:bodyPr>
            <a:normAutofit/>
          </a:bodyPr>
          <a:lstStyle/>
          <a:p>
            <a:pPr algn="just"/>
            <a:r>
              <a:rPr lang="en-GB" sz="1500" dirty="0">
                <a:effectLst/>
                <a:latin typeface="Myriad Pro Cond" panose="020B0506030403020204"/>
                <a:ea typeface="Calibri" panose="020F0502020204030204" pitchFamily="34" charset="0"/>
                <a:cs typeface="Arial" panose="020B0604020202020204" pitchFamily="34" charset="0"/>
              </a:rPr>
              <a:t>Pada </a:t>
            </a:r>
            <a:r>
              <a:rPr lang="en-GB" sz="1500" dirty="0" err="1">
                <a:effectLst/>
                <a:latin typeface="Myriad Pro Cond" panose="020B0506030403020204"/>
                <a:ea typeface="Calibri" panose="020F0502020204030204" pitchFamily="34" charset="0"/>
                <a:cs typeface="Arial" panose="020B0604020202020204" pitchFamily="34" charset="0"/>
              </a:rPr>
              <a:t>bagian</a:t>
            </a:r>
            <a:r>
              <a:rPr lang="en-GB" sz="1500" dirty="0">
                <a:effectLst/>
                <a:latin typeface="Myriad Pro Cond" panose="020B0506030403020204"/>
                <a:ea typeface="Calibri" panose="020F0502020204030204" pitchFamily="34" charset="0"/>
                <a:cs typeface="Arial" panose="020B0604020202020204" pitchFamily="34" charset="0"/>
              </a:rPr>
              <a:t> Dasar </a:t>
            </a:r>
            <a:r>
              <a:rPr lang="en-GB" sz="1500" dirty="0" err="1">
                <a:effectLst/>
                <a:latin typeface="Myriad Pro Cond" panose="020B0506030403020204"/>
                <a:ea typeface="Calibri" panose="020F0502020204030204" pitchFamily="34" charset="0"/>
                <a:cs typeface="Arial" panose="020B0604020202020204" pitchFamily="34" charset="0"/>
              </a:rPr>
              <a:t>Teori</a:t>
            </a:r>
            <a:r>
              <a:rPr lang="en-GB" sz="1500" dirty="0">
                <a:effectLst/>
                <a:latin typeface="Myriad Pro Cond" panose="020B0506030403020204"/>
                <a:ea typeface="Calibri" panose="020F0502020204030204" pitchFamily="34" charset="0"/>
                <a:cs typeface="Arial" panose="020B0604020202020204" pitchFamily="34" charset="0"/>
              </a:rPr>
              <a:t> Blok </a:t>
            </a:r>
            <a:r>
              <a:rPr lang="en-GB" sz="1500" dirty="0" err="1">
                <a:effectLst/>
                <a:latin typeface="Myriad Pro Cond" panose="020B0506030403020204"/>
                <a:ea typeface="Calibri" panose="020F0502020204030204" pitchFamily="34" charset="0"/>
                <a:cs typeface="Arial" panose="020B0604020202020204" pitchFamily="34" charset="0"/>
              </a:rPr>
              <a:t>Sektor</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Riil</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terdapat</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kesesuaian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antar</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komponen</a:t>
            </a:r>
            <a:r>
              <a:rPr lang="en-GB" sz="1500" dirty="0">
                <a:effectLst/>
                <a:latin typeface="Myriad Pro Cond" panose="020B0506030403020204"/>
                <a:ea typeface="Calibri" panose="020F0502020204030204" pitchFamily="34" charset="0"/>
                <a:cs typeface="Arial" panose="020B0604020202020204" pitchFamily="34" charset="0"/>
              </a:rPr>
              <a:t> PDB </a:t>
            </a:r>
            <a:r>
              <a:rPr lang="en-GB" sz="1500" dirty="0" err="1">
                <a:effectLst/>
                <a:latin typeface="Myriad Pro Cond" panose="020B0506030403020204"/>
                <a:ea typeface="Calibri" panose="020F0502020204030204" pitchFamily="34" charset="0"/>
                <a:cs typeface="Arial" panose="020B0604020202020204" pitchFamily="34" charset="0"/>
              </a:rPr>
              <a:t>dengan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beberapa</a:t>
            </a:r>
            <a:r>
              <a:rPr lang="en-GB" sz="1500" dirty="0">
                <a:effectLst/>
                <a:latin typeface="Myriad Pro Cond" panose="020B0506030403020204"/>
                <a:ea typeface="Calibri" panose="020F0502020204030204" pitchFamily="34" charset="0"/>
                <a:cs typeface="Arial" panose="020B0604020202020204" pitchFamily="34" charset="0"/>
              </a:rPr>
              <a:t> LU yang </a:t>
            </a:r>
            <a:r>
              <a:rPr lang="en-GB" sz="1500" dirty="0" err="1">
                <a:effectLst/>
                <a:latin typeface="Myriad Pro Cond" panose="020B0506030403020204"/>
                <a:ea typeface="Calibri" panose="020F0502020204030204" pitchFamily="34" charset="0"/>
                <a:cs typeface="Arial" panose="020B0604020202020204" pitchFamily="34" charset="0"/>
              </a:rPr>
              <a:t>ada</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hal</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ini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menjadi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dasar</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dari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penggunaan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grafik</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konsistensi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pertumbuhan</a:t>
            </a:r>
            <a:r>
              <a:rPr lang="en-GB" sz="1500" dirty="0">
                <a:effectLst/>
                <a:latin typeface="Myriad Pro Cond" panose="020B0506030403020204"/>
                <a:ea typeface="Calibri" panose="020F0502020204030204" pitchFamily="34" charset="0"/>
                <a:cs typeface="Arial" panose="020B0604020202020204" pitchFamily="34" charset="0"/>
              </a:rPr>
              <a:t> Y-o-Y dan Quarter-to-Quarter (Q-t-Q) salah </a:t>
            </a:r>
            <a:r>
              <a:rPr lang="en-GB" sz="1500" dirty="0" err="1">
                <a:effectLst/>
                <a:latin typeface="Myriad Pro Cond" panose="020B0506030403020204"/>
                <a:ea typeface="Calibri" panose="020F0502020204030204" pitchFamily="34" charset="0"/>
                <a:cs typeface="Arial" panose="020B0604020202020204" pitchFamily="34" charset="0"/>
              </a:rPr>
              <a:t>satu</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komponen</a:t>
            </a:r>
            <a:r>
              <a:rPr lang="en-GB" sz="1500" dirty="0">
                <a:effectLst/>
                <a:latin typeface="Myriad Pro Cond" panose="020B0506030403020204"/>
                <a:ea typeface="Calibri" panose="020F0502020204030204" pitchFamily="34" charset="0"/>
                <a:cs typeface="Arial" panose="020B0604020202020204" pitchFamily="34" charset="0"/>
              </a:rPr>
              <a:t> PDB </a:t>
            </a:r>
            <a:r>
              <a:rPr lang="en-GB" sz="1500" dirty="0" err="1">
                <a:effectLst/>
                <a:latin typeface="Myriad Pro Cond" panose="020B0506030403020204"/>
                <a:ea typeface="Calibri" panose="020F0502020204030204" pitchFamily="34" charset="0"/>
                <a:cs typeface="Arial" panose="020B0604020202020204" pitchFamily="34" charset="0"/>
              </a:rPr>
              <a:t>dengan</a:t>
            </a:r>
            <a:r>
              <a:rPr lang="en-GB" sz="1500" dirty="0">
                <a:effectLst/>
                <a:latin typeface="Myriad Pro Cond" panose="020B0506030403020204"/>
                <a:ea typeface="Calibri" panose="020F0502020204030204" pitchFamily="34" charset="0"/>
                <a:cs typeface="Arial" panose="020B0604020202020204" pitchFamily="34" charset="0"/>
              </a:rPr>
              <a:t> LU yang </a:t>
            </a:r>
            <a:r>
              <a:rPr lang="en-GB" sz="1500" dirty="0" err="1">
                <a:effectLst/>
                <a:latin typeface="Myriad Pro Cond" panose="020B0506030403020204"/>
                <a:ea typeface="Calibri" panose="020F0502020204030204" pitchFamily="34" charset="0"/>
                <a:cs typeface="Arial" panose="020B0604020202020204" pitchFamily="34" charset="0"/>
              </a:rPr>
              <a:t>sesuai</a:t>
            </a:r>
            <a:r>
              <a:rPr lang="en-GB" sz="1500" dirty="0">
                <a:effectLst/>
                <a:latin typeface="Myriad Pro Cond" panose="020B0506030403020204"/>
                <a:ea typeface="Calibri" panose="020F0502020204030204" pitchFamily="34" charset="0"/>
                <a:cs typeface="Arial" panose="020B0604020202020204" pitchFamily="34" charset="0"/>
              </a:rPr>
              <a:t>.</a:t>
            </a: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algn="just"/>
            <a:endParaRPr lang="en-GB" sz="1500" dirty="0">
              <a:latin typeface="Myriad Pro Cond" panose="020B0506030403020204"/>
              <a:cs typeface="Arial" panose="020B0604020202020204" pitchFamily="34" charset="0"/>
            </a:endParaRPr>
          </a:p>
          <a:p>
            <a:pPr marL="0" indent="0" algn="just">
              <a:buNone/>
            </a:pPr>
            <a:endParaRPr lang="en-GB" sz="1500" dirty="0">
              <a:latin typeface="Myriad Pro Cond" panose="020B0506030403020204"/>
              <a:cs typeface="Arial" panose="020B0604020202020204" pitchFamily="34" charset="0"/>
            </a:endParaRPr>
          </a:p>
          <a:p>
            <a:pPr algn="just"/>
            <a:endParaRPr lang="en-ID" sz="1500" dirty="0">
              <a:latin typeface="Myriad Pro Cond" panose="020B0506030403020204"/>
            </a:endParaRPr>
          </a:p>
          <a:p>
            <a:pPr algn="just"/>
            <a:r>
              <a:rPr lang="en-ID" sz="1500" dirty="0" err="1">
                <a:latin typeface="Myriad Pro Cond" panose="020B0506030403020204"/>
              </a:rPr>
              <a:t>Berdasarkan</a:t>
            </a:r>
            <a:r>
              <a:rPr lang="en-ID" sz="1500" dirty="0">
                <a:latin typeface="Myriad Pro Cond" panose="020B0506030403020204"/>
              </a:rPr>
              <a:t> </a:t>
            </a:r>
            <a:r>
              <a:rPr lang="en-ID" sz="1500" dirty="0" err="1">
                <a:latin typeface="Myriad Pro Cond" panose="020B0506030403020204"/>
              </a:rPr>
              <a:t>kedua</a:t>
            </a:r>
            <a:r>
              <a:rPr lang="en-ID" sz="1500" dirty="0">
                <a:latin typeface="Myriad Pro Cond" panose="020B0506030403020204"/>
              </a:rPr>
              <a:t> </a:t>
            </a:r>
            <a:r>
              <a:rPr lang="en-ID" sz="1500" dirty="0" err="1">
                <a:latin typeface="Myriad Pro Cond" panose="020B0506030403020204"/>
              </a:rPr>
              <a:t>hal</a:t>
            </a:r>
            <a:r>
              <a:rPr lang="en-ID" sz="1500" dirty="0">
                <a:latin typeface="Myriad Pro Cond" panose="020B0506030403020204"/>
              </a:rPr>
              <a:t> </a:t>
            </a:r>
            <a:r>
              <a:rPr lang="en-ID" sz="1500" dirty="0" err="1">
                <a:latin typeface="Myriad Pro Cond" panose="020B0506030403020204"/>
              </a:rPr>
              <a:t>tersebut</a:t>
            </a:r>
            <a:r>
              <a:rPr lang="en-ID" sz="1500" dirty="0">
                <a:latin typeface="Myriad Pro Cond" panose="020B0506030403020204"/>
              </a:rPr>
              <a:t>, </a:t>
            </a:r>
            <a:r>
              <a:rPr lang="en-ID" sz="1500" dirty="0" err="1">
                <a:latin typeface="Myriad Pro Cond" panose="020B0506030403020204"/>
              </a:rPr>
              <a:t>ditemukan</a:t>
            </a:r>
            <a:r>
              <a:rPr lang="en-ID" sz="1500" dirty="0">
                <a:latin typeface="Myriad Pro Cond" panose="020B0506030403020204"/>
              </a:rPr>
              <a:t> </a:t>
            </a:r>
            <a:r>
              <a:rPr lang="en-ID" sz="1500" dirty="0" err="1">
                <a:latin typeface="Myriad Pro Cond" panose="020B0506030403020204"/>
              </a:rPr>
              <a:t>bahwa</a:t>
            </a:r>
            <a:r>
              <a:rPr lang="en-ID" sz="1500" dirty="0">
                <a:latin typeface="Myriad Pro Cond" panose="020B0506030403020204"/>
              </a:rPr>
              <a:t> </a:t>
            </a:r>
            <a:r>
              <a:rPr lang="en-ID" sz="1500" dirty="0" err="1">
                <a:latin typeface="Myriad Pro Cond" panose="020B0506030403020204"/>
              </a:rPr>
              <a:t>kesesuaian</a:t>
            </a:r>
            <a:r>
              <a:rPr lang="en-ID" sz="1500" dirty="0">
                <a:latin typeface="Myriad Pro Cond" panose="020B0506030403020204"/>
              </a:rPr>
              <a:t> </a:t>
            </a:r>
            <a:r>
              <a:rPr lang="en-ID" sz="1500" dirty="0" err="1">
                <a:latin typeface="Myriad Pro Cond" panose="020B0506030403020204"/>
              </a:rPr>
              <a:t>dimiliki</a:t>
            </a:r>
            <a:r>
              <a:rPr lang="en-ID" sz="1500" dirty="0">
                <a:latin typeface="Myriad Pro Cond" panose="020B0506030403020204"/>
              </a:rPr>
              <a:t> oleh:</a:t>
            </a:r>
          </a:p>
          <a:p>
            <a:pPr lvl="1" algn="just"/>
            <a:r>
              <a:rPr lang="en-ID" sz="1500" dirty="0">
                <a:latin typeface="Myriad Pro Cond" panose="020B0506030403020204"/>
              </a:rPr>
              <a:t>LU </a:t>
            </a:r>
            <a:r>
              <a:rPr lang="en-ID" sz="1500" dirty="0" err="1">
                <a:latin typeface="Myriad Pro Cond" panose="020B0506030403020204"/>
              </a:rPr>
              <a:t>Perdagangan</a:t>
            </a:r>
            <a:r>
              <a:rPr lang="en-ID" sz="1500" dirty="0">
                <a:latin typeface="Myriad Pro Cond" panose="020B0506030403020204"/>
              </a:rPr>
              <a:t> </a:t>
            </a:r>
            <a:r>
              <a:rPr lang="en-ID" sz="1500" dirty="0" err="1">
                <a:latin typeface="Myriad Pro Cond" panose="020B0506030403020204"/>
              </a:rPr>
              <a:t>Besar</a:t>
            </a:r>
            <a:r>
              <a:rPr lang="en-ID" sz="1500" dirty="0">
                <a:latin typeface="Myriad Pro Cond" panose="020B0506030403020204"/>
              </a:rPr>
              <a:t> </a:t>
            </a:r>
            <a:r>
              <a:rPr lang="en-ID" sz="1500" dirty="0" err="1">
                <a:latin typeface="Myriad Pro Cond" panose="020B0506030403020204"/>
              </a:rPr>
              <a:t>dengan</a:t>
            </a:r>
            <a:r>
              <a:rPr lang="en-ID" sz="1500" dirty="0">
                <a:latin typeface="Myriad Pro Cond" panose="020B0506030403020204"/>
              </a:rPr>
              <a:t> </a:t>
            </a:r>
            <a:r>
              <a:rPr lang="en-ID" sz="1500" dirty="0" err="1">
                <a:latin typeface="Myriad Pro Cond" panose="020B0506030403020204"/>
              </a:rPr>
              <a:t>Eceran</a:t>
            </a:r>
            <a:r>
              <a:rPr lang="en-ID" sz="1500" dirty="0">
                <a:latin typeface="Myriad Pro Cond" panose="020B0506030403020204"/>
              </a:rPr>
              <a:t> </a:t>
            </a:r>
            <a:r>
              <a:rPr lang="en-ID" sz="1500" dirty="0" err="1">
                <a:latin typeface="Myriad Pro Cond" panose="020B0506030403020204"/>
              </a:rPr>
              <a:t>dengan</a:t>
            </a:r>
            <a:r>
              <a:rPr lang="en-ID" sz="1500" dirty="0">
                <a:latin typeface="Myriad Pro Cond" panose="020B0506030403020204"/>
              </a:rPr>
              <a:t> </a:t>
            </a:r>
            <a:r>
              <a:rPr lang="en-ID" sz="1500" dirty="0" err="1">
                <a:latin typeface="Myriad Pro Cond" panose="020B0506030403020204"/>
              </a:rPr>
              <a:t>Konsumsi</a:t>
            </a:r>
            <a:r>
              <a:rPr lang="en-ID" sz="1500" dirty="0">
                <a:latin typeface="Myriad Pro Cond" panose="020B0506030403020204"/>
              </a:rPr>
              <a:t> </a:t>
            </a:r>
            <a:r>
              <a:rPr lang="en-ID" sz="1500" dirty="0" err="1">
                <a:latin typeface="Myriad Pro Cond" panose="020B0506030403020204"/>
              </a:rPr>
              <a:t>Swasta</a:t>
            </a:r>
            <a:endParaRPr lang="en-ID" sz="1500" dirty="0">
              <a:latin typeface="Myriad Pro Cond" panose="020B0506030403020204"/>
            </a:endParaRPr>
          </a:p>
          <a:p>
            <a:pPr lvl="1" algn="just"/>
            <a:r>
              <a:rPr lang="en-ID" sz="1500" dirty="0">
                <a:latin typeface="Myriad Pro Cond" panose="020B0506030403020204"/>
              </a:rPr>
              <a:t>LU </a:t>
            </a:r>
            <a:r>
              <a:rPr lang="en-ID" sz="1500" dirty="0" err="1">
                <a:latin typeface="Myriad Pro Cond" panose="020B0506030403020204"/>
              </a:rPr>
              <a:t>Industri</a:t>
            </a:r>
            <a:r>
              <a:rPr lang="en-ID" sz="1500" dirty="0">
                <a:latin typeface="Myriad Pro Cond" panose="020B0506030403020204"/>
              </a:rPr>
              <a:t> </a:t>
            </a:r>
            <a:r>
              <a:rPr lang="en-ID" sz="1500" dirty="0" err="1">
                <a:latin typeface="Myriad Pro Cond" panose="020B0506030403020204"/>
              </a:rPr>
              <a:t>Pengolahan</a:t>
            </a:r>
            <a:r>
              <a:rPr lang="en-ID" sz="1500" dirty="0">
                <a:latin typeface="Myriad Pro Cond" panose="020B0506030403020204"/>
              </a:rPr>
              <a:t> </a:t>
            </a:r>
            <a:r>
              <a:rPr lang="en-ID" sz="1500" dirty="0" err="1">
                <a:latin typeface="Myriad Pro Cond" panose="020B0506030403020204"/>
              </a:rPr>
              <a:t>dengan</a:t>
            </a:r>
            <a:r>
              <a:rPr lang="en-ID" sz="1500" dirty="0">
                <a:latin typeface="Myriad Pro Cond" panose="020B0506030403020204"/>
              </a:rPr>
              <a:t> </a:t>
            </a:r>
            <a:r>
              <a:rPr lang="en-ID" sz="1500" dirty="0" err="1">
                <a:latin typeface="Myriad Pro Cond" panose="020B0506030403020204"/>
              </a:rPr>
              <a:t>Konsumsi</a:t>
            </a:r>
            <a:r>
              <a:rPr lang="en-ID" sz="1500" dirty="0">
                <a:latin typeface="Myriad Pro Cond" panose="020B0506030403020204"/>
              </a:rPr>
              <a:t> </a:t>
            </a:r>
            <a:r>
              <a:rPr lang="en-ID" sz="1500" dirty="0" err="1">
                <a:latin typeface="Myriad Pro Cond" panose="020B0506030403020204"/>
              </a:rPr>
              <a:t>Swasta</a:t>
            </a:r>
            <a:endParaRPr lang="en-ID" sz="1500" dirty="0">
              <a:latin typeface="Myriad Pro Cond" panose="020B0506030403020204"/>
            </a:endParaRPr>
          </a:p>
          <a:p>
            <a:pPr lvl="1" algn="just"/>
            <a:r>
              <a:rPr lang="en-ID" sz="1500" dirty="0">
                <a:latin typeface="Myriad Pro Cond" panose="020B0506030403020204"/>
              </a:rPr>
              <a:t>LU </a:t>
            </a:r>
            <a:r>
              <a:rPr lang="en-ID" sz="1500" dirty="0" err="1">
                <a:latin typeface="Myriad Pro Cond" panose="020B0506030403020204"/>
              </a:rPr>
              <a:t>Akomodasi</a:t>
            </a:r>
            <a:r>
              <a:rPr lang="en-ID" sz="1500" dirty="0">
                <a:latin typeface="Myriad Pro Cond" panose="020B0506030403020204"/>
              </a:rPr>
              <a:t> dan </a:t>
            </a:r>
            <a:r>
              <a:rPr lang="en-ID" sz="1500" dirty="0" err="1">
                <a:latin typeface="Myriad Pro Cond" panose="020B0506030403020204"/>
              </a:rPr>
              <a:t>Makan</a:t>
            </a:r>
            <a:r>
              <a:rPr lang="en-ID" sz="1500" dirty="0">
                <a:latin typeface="Myriad Pro Cond" panose="020B0506030403020204"/>
              </a:rPr>
              <a:t> </a:t>
            </a:r>
            <a:r>
              <a:rPr lang="en-ID" sz="1500" dirty="0" err="1">
                <a:latin typeface="Myriad Pro Cond" panose="020B0506030403020204"/>
              </a:rPr>
              <a:t>Minum</a:t>
            </a:r>
            <a:r>
              <a:rPr lang="en-ID" sz="1500" dirty="0">
                <a:latin typeface="Myriad Pro Cond" panose="020B0506030403020204"/>
              </a:rPr>
              <a:t> </a:t>
            </a:r>
            <a:r>
              <a:rPr lang="en-ID" sz="1500" dirty="0" err="1">
                <a:latin typeface="Myriad Pro Cond" panose="020B0506030403020204"/>
              </a:rPr>
              <a:t>dengan</a:t>
            </a:r>
            <a:r>
              <a:rPr lang="en-ID" sz="1500" dirty="0">
                <a:latin typeface="Myriad Pro Cond" panose="020B0506030403020204"/>
              </a:rPr>
              <a:t> </a:t>
            </a:r>
            <a:r>
              <a:rPr lang="en-ID" sz="1500" dirty="0" err="1">
                <a:latin typeface="Myriad Pro Cond" panose="020B0506030403020204"/>
              </a:rPr>
              <a:t>Konsumsi</a:t>
            </a:r>
            <a:r>
              <a:rPr lang="en-ID" sz="1500" dirty="0">
                <a:latin typeface="Myriad Pro Cond" panose="020B0506030403020204"/>
              </a:rPr>
              <a:t> </a:t>
            </a:r>
            <a:r>
              <a:rPr lang="en-ID" sz="1500" dirty="0" err="1">
                <a:latin typeface="Myriad Pro Cond" panose="020B0506030403020204"/>
              </a:rPr>
              <a:t>Swasta</a:t>
            </a:r>
            <a:endParaRPr lang="en-ID" sz="1500" dirty="0">
              <a:latin typeface="Myriad Pro Cond" panose="020B0506030403020204"/>
            </a:endParaRPr>
          </a:p>
          <a:p>
            <a:pPr algn="just"/>
            <a:endParaRPr lang="en-ID" sz="1500" dirty="0">
              <a:latin typeface="Myriad Pro Cond" panose="020B0506030403020204"/>
            </a:endParaRPr>
          </a:p>
        </p:txBody>
      </p:sp>
      <p:sp>
        <p:nvSpPr>
          <p:cNvPr id="25" name="Rectangle 24">
            <a:extLst>
              <a:ext uri="{FF2B5EF4-FFF2-40B4-BE49-F238E27FC236}">
                <a16:creationId xmlns:a16="http://schemas.microsoft.com/office/drawing/2014/main" id="{54E562AD-13C3-A8C6-03FD-4279FAC7099F}"/>
              </a:ext>
            </a:extLst>
          </p:cNvPr>
          <p:cNvSpPr/>
          <p:nvPr/>
        </p:nvSpPr>
        <p:spPr>
          <a:xfrm>
            <a:off x="55880" y="1648217"/>
            <a:ext cx="12080240" cy="3439353"/>
          </a:xfrm>
          <a:prstGeom prst="rect">
            <a:avLst/>
          </a:prstGeom>
          <a:ln w="28575">
            <a:solidFill>
              <a:schemeClr val="tx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D"/>
          </a:p>
        </p:txBody>
      </p:sp>
      <p:sp>
        <p:nvSpPr>
          <p:cNvPr id="27" name="TextBox 26">
            <a:extLst>
              <a:ext uri="{FF2B5EF4-FFF2-40B4-BE49-F238E27FC236}">
                <a16:creationId xmlns:a16="http://schemas.microsoft.com/office/drawing/2014/main" id="{25F569E9-46CB-7AAF-19E2-8C4C094C29A3}"/>
              </a:ext>
            </a:extLst>
          </p:cNvPr>
          <p:cNvSpPr txBox="1"/>
          <p:nvPr/>
        </p:nvSpPr>
        <p:spPr>
          <a:xfrm>
            <a:off x="148120" y="1648219"/>
            <a:ext cx="3499752" cy="307777"/>
          </a:xfrm>
          <a:prstGeom prst="rect">
            <a:avLst/>
          </a:prstGeom>
          <a:noFill/>
        </p:spPr>
        <p:txBody>
          <a:bodyPr wrap="square" rtlCol="0">
            <a:spAutoFit/>
          </a:bodyPr>
          <a:lstStyle/>
          <a:p>
            <a:pPr algn="ctr"/>
            <a:r>
              <a:rPr lang="en-US" sz="1400" b="1" dirty="0">
                <a:latin typeface="Abadi" panose="020B0604020104020204" pitchFamily="34" charset="0"/>
              </a:rPr>
              <a:t>INPUT/MASUKAN</a:t>
            </a:r>
            <a:endParaRPr lang="en-ID" sz="1400" b="1" dirty="0">
              <a:latin typeface="Abadi" panose="020B0604020104020204" pitchFamily="34" charset="0"/>
            </a:endParaRPr>
          </a:p>
        </p:txBody>
      </p:sp>
      <p:sp>
        <p:nvSpPr>
          <p:cNvPr id="29" name="TextBox 28">
            <a:extLst>
              <a:ext uri="{FF2B5EF4-FFF2-40B4-BE49-F238E27FC236}">
                <a16:creationId xmlns:a16="http://schemas.microsoft.com/office/drawing/2014/main" id="{DD778662-571B-E970-6A17-94AB78F0E9AB}"/>
              </a:ext>
            </a:extLst>
          </p:cNvPr>
          <p:cNvSpPr txBox="1"/>
          <p:nvPr/>
        </p:nvSpPr>
        <p:spPr>
          <a:xfrm>
            <a:off x="3782684" y="1648218"/>
            <a:ext cx="3499752" cy="307777"/>
          </a:xfrm>
          <a:prstGeom prst="rect">
            <a:avLst/>
          </a:prstGeom>
          <a:noFill/>
        </p:spPr>
        <p:txBody>
          <a:bodyPr wrap="square" rtlCol="0">
            <a:spAutoFit/>
          </a:bodyPr>
          <a:lstStyle/>
          <a:p>
            <a:pPr algn="ctr"/>
            <a:r>
              <a:rPr lang="en-US" sz="1400" b="1" dirty="0">
                <a:latin typeface="Abadi" panose="020B0604020104020204" pitchFamily="34" charset="0"/>
              </a:rPr>
              <a:t>PEMROSESAN</a:t>
            </a:r>
            <a:endParaRPr lang="en-ID" sz="1400" b="1" dirty="0">
              <a:latin typeface="Abadi" panose="020B0604020104020204" pitchFamily="34" charset="0"/>
            </a:endParaRPr>
          </a:p>
        </p:txBody>
      </p:sp>
      <p:sp>
        <p:nvSpPr>
          <p:cNvPr id="31" name="TextBox 30">
            <a:extLst>
              <a:ext uri="{FF2B5EF4-FFF2-40B4-BE49-F238E27FC236}">
                <a16:creationId xmlns:a16="http://schemas.microsoft.com/office/drawing/2014/main" id="{D5E5BE0D-E6CB-EBC7-AA3F-B81D9A4F0134}"/>
              </a:ext>
            </a:extLst>
          </p:cNvPr>
          <p:cNvSpPr txBox="1"/>
          <p:nvPr/>
        </p:nvSpPr>
        <p:spPr>
          <a:xfrm>
            <a:off x="7979557" y="1648217"/>
            <a:ext cx="3499752" cy="307777"/>
          </a:xfrm>
          <a:prstGeom prst="rect">
            <a:avLst/>
          </a:prstGeom>
          <a:noFill/>
        </p:spPr>
        <p:txBody>
          <a:bodyPr wrap="square" rtlCol="0">
            <a:spAutoFit/>
          </a:bodyPr>
          <a:lstStyle/>
          <a:p>
            <a:pPr algn="ctr"/>
            <a:r>
              <a:rPr lang="en-US" sz="1400" b="1" dirty="0">
                <a:latin typeface="Abadi" panose="020B0604020104020204" pitchFamily="34" charset="0"/>
              </a:rPr>
              <a:t>ILUSTRASI GRAFIK KONSISTENSI</a:t>
            </a:r>
            <a:endParaRPr lang="en-ID" sz="1400" b="1" dirty="0">
              <a:latin typeface="Abadi" panose="020B0604020104020204" pitchFamily="34" charset="0"/>
            </a:endParaRPr>
          </a:p>
        </p:txBody>
      </p:sp>
      <p:sp>
        <p:nvSpPr>
          <p:cNvPr id="33" name="Arrow: Right 32">
            <a:extLst>
              <a:ext uri="{FF2B5EF4-FFF2-40B4-BE49-F238E27FC236}">
                <a16:creationId xmlns:a16="http://schemas.microsoft.com/office/drawing/2014/main" id="{F9330B23-445E-60AB-3E4C-E08D40CC6A3D}"/>
              </a:ext>
            </a:extLst>
          </p:cNvPr>
          <p:cNvSpPr/>
          <p:nvPr/>
        </p:nvSpPr>
        <p:spPr>
          <a:xfrm>
            <a:off x="3672860" y="3236750"/>
            <a:ext cx="364203" cy="1072608"/>
          </a:xfrm>
          <a:prstGeom prst="rightArrow">
            <a:avLst/>
          </a:prstGeom>
          <a:ln w="28575">
            <a:solidFill>
              <a:schemeClr val="bg1"/>
            </a:solidFill>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D"/>
          </a:p>
        </p:txBody>
      </p:sp>
      <p:sp>
        <p:nvSpPr>
          <p:cNvPr id="35" name="Arrow: Right 34">
            <a:extLst>
              <a:ext uri="{FF2B5EF4-FFF2-40B4-BE49-F238E27FC236}">
                <a16:creationId xmlns:a16="http://schemas.microsoft.com/office/drawing/2014/main" id="{74CBA5E8-083C-D53A-F9D0-6720E14C7615}"/>
              </a:ext>
            </a:extLst>
          </p:cNvPr>
          <p:cNvSpPr/>
          <p:nvPr/>
        </p:nvSpPr>
        <p:spPr>
          <a:xfrm>
            <a:off x="7027453" y="3243914"/>
            <a:ext cx="364203" cy="1072608"/>
          </a:xfrm>
          <a:prstGeom prst="rightArrow">
            <a:avLst/>
          </a:prstGeom>
          <a:ln w="28575">
            <a:solidFill>
              <a:schemeClr val="bg1"/>
            </a:solidFill>
            <a:prstDash val="solid"/>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D"/>
          </a:p>
        </p:txBody>
      </p:sp>
      <p:pic>
        <p:nvPicPr>
          <p:cNvPr id="37" name="Picture 36">
            <a:extLst>
              <a:ext uri="{FF2B5EF4-FFF2-40B4-BE49-F238E27FC236}">
                <a16:creationId xmlns:a16="http://schemas.microsoft.com/office/drawing/2014/main" id="{088739CD-1B27-F1A3-2EB9-48A853148FDF}"/>
              </a:ext>
            </a:extLst>
          </p:cNvPr>
          <p:cNvPicPr>
            <a:picLocks noChangeAspect="1"/>
          </p:cNvPicPr>
          <p:nvPr/>
        </p:nvPicPr>
        <p:blipFill>
          <a:blip r:embed="rId3"/>
          <a:stretch>
            <a:fillRect/>
          </a:stretch>
        </p:blipFill>
        <p:spPr>
          <a:xfrm>
            <a:off x="148120" y="2071743"/>
            <a:ext cx="3454651" cy="1459402"/>
          </a:xfrm>
          <a:prstGeom prst="rect">
            <a:avLst/>
          </a:prstGeom>
        </p:spPr>
      </p:pic>
      <p:pic>
        <p:nvPicPr>
          <p:cNvPr id="39" name="Picture 38">
            <a:extLst>
              <a:ext uri="{FF2B5EF4-FFF2-40B4-BE49-F238E27FC236}">
                <a16:creationId xmlns:a16="http://schemas.microsoft.com/office/drawing/2014/main" id="{2763CDF0-DADF-5E07-DA51-DDFA7713C40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8120" y="3566408"/>
            <a:ext cx="3453159" cy="1421993"/>
          </a:xfrm>
          <a:prstGeom prst="rect">
            <a:avLst/>
          </a:prstGeom>
        </p:spPr>
      </p:pic>
      <p:pic>
        <p:nvPicPr>
          <p:cNvPr id="41" name="Picture 40">
            <a:extLst>
              <a:ext uri="{FF2B5EF4-FFF2-40B4-BE49-F238E27FC236}">
                <a16:creationId xmlns:a16="http://schemas.microsoft.com/office/drawing/2014/main" id="{9EC2833C-A973-41C5-C085-1081869393BC}"/>
              </a:ext>
            </a:extLst>
          </p:cNvPr>
          <p:cNvPicPr>
            <a:picLocks noChangeAspect="1"/>
          </p:cNvPicPr>
          <p:nvPr/>
        </p:nvPicPr>
        <p:blipFill>
          <a:blip r:embed="rId5"/>
          <a:stretch>
            <a:fillRect/>
          </a:stretch>
        </p:blipFill>
        <p:spPr>
          <a:xfrm>
            <a:off x="4107152" y="2083909"/>
            <a:ext cx="2864433" cy="1447236"/>
          </a:xfrm>
          <a:prstGeom prst="rect">
            <a:avLst/>
          </a:prstGeom>
        </p:spPr>
      </p:pic>
      <p:pic>
        <p:nvPicPr>
          <p:cNvPr id="43" name="Picture 42">
            <a:extLst>
              <a:ext uri="{FF2B5EF4-FFF2-40B4-BE49-F238E27FC236}">
                <a16:creationId xmlns:a16="http://schemas.microsoft.com/office/drawing/2014/main" id="{42B87A44-3891-05E6-9F3B-0A2A9DE23227}"/>
              </a:ext>
            </a:extLst>
          </p:cNvPr>
          <p:cNvPicPr>
            <a:picLocks noChangeAspect="1"/>
          </p:cNvPicPr>
          <p:nvPr/>
        </p:nvPicPr>
        <p:blipFill>
          <a:blip r:embed="rId6"/>
          <a:stretch>
            <a:fillRect/>
          </a:stretch>
        </p:blipFill>
        <p:spPr>
          <a:xfrm>
            <a:off x="4104988" y="3566726"/>
            <a:ext cx="2873199" cy="1354743"/>
          </a:xfrm>
          <a:prstGeom prst="rect">
            <a:avLst/>
          </a:prstGeom>
        </p:spPr>
      </p:pic>
      <p:pic>
        <p:nvPicPr>
          <p:cNvPr id="45" name="Picture 44">
            <a:extLst>
              <a:ext uri="{FF2B5EF4-FFF2-40B4-BE49-F238E27FC236}">
                <a16:creationId xmlns:a16="http://schemas.microsoft.com/office/drawing/2014/main" id="{1D0BBD88-ED4C-CBC9-3D0D-86A5073D4A10}"/>
              </a:ext>
            </a:extLst>
          </p:cNvPr>
          <p:cNvPicPr>
            <a:picLocks noChangeAspect="1"/>
          </p:cNvPicPr>
          <p:nvPr/>
        </p:nvPicPr>
        <p:blipFill>
          <a:blip r:embed="rId7"/>
          <a:stretch>
            <a:fillRect/>
          </a:stretch>
        </p:blipFill>
        <p:spPr>
          <a:xfrm>
            <a:off x="7481306" y="2071743"/>
            <a:ext cx="4604014" cy="2849725"/>
          </a:xfrm>
          <a:prstGeom prst="rect">
            <a:avLst/>
          </a:prstGeom>
        </p:spPr>
      </p:pic>
      <p:sp>
        <p:nvSpPr>
          <p:cNvPr id="46" name="TextBox 45">
            <a:extLst>
              <a:ext uri="{FF2B5EF4-FFF2-40B4-BE49-F238E27FC236}">
                <a16:creationId xmlns:a16="http://schemas.microsoft.com/office/drawing/2014/main" id="{1364C257-0516-B870-6CA6-0DA873865D2D}"/>
              </a:ext>
            </a:extLst>
          </p:cNvPr>
          <p:cNvSpPr txBox="1"/>
          <p:nvPr/>
        </p:nvSpPr>
        <p:spPr>
          <a:xfrm>
            <a:off x="6705513" y="5637694"/>
            <a:ext cx="5389207" cy="1015663"/>
          </a:xfrm>
          <a:prstGeom prst="rect">
            <a:avLst/>
          </a:prstGeom>
          <a:noFill/>
        </p:spPr>
        <p:txBody>
          <a:bodyPr wrap="square" rtlCol="0">
            <a:spAutoFit/>
          </a:bodyPr>
          <a:lstStyle/>
          <a:p>
            <a:pPr marL="285750" indent="-285750">
              <a:buFont typeface="Wingdings" panose="05000000000000000000" pitchFamily="2" charset="2"/>
              <a:buChar char="ü"/>
            </a:pPr>
            <a:r>
              <a:rPr lang="en-ID" sz="1500" dirty="0">
                <a:latin typeface="Myriad Pro Cond" panose="020B0506030403020204"/>
              </a:rPr>
              <a:t>LU </a:t>
            </a:r>
            <a:r>
              <a:rPr lang="en-ID" sz="1500" dirty="0" err="1">
                <a:latin typeface="Myriad Pro Cond" panose="020B0506030403020204"/>
              </a:rPr>
              <a:t>Administrasi</a:t>
            </a:r>
            <a:r>
              <a:rPr lang="en-ID" sz="1500" dirty="0">
                <a:latin typeface="Myriad Pro Cond" panose="020B0506030403020204"/>
              </a:rPr>
              <a:t> </a:t>
            </a:r>
            <a:r>
              <a:rPr lang="en-ID" sz="1500" dirty="0" err="1">
                <a:latin typeface="Myriad Pro Cond" panose="020B0506030403020204"/>
              </a:rPr>
              <a:t>Pemerintah</a:t>
            </a:r>
            <a:r>
              <a:rPr lang="en-ID" sz="1500" dirty="0">
                <a:latin typeface="Myriad Pro Cond" panose="020B0506030403020204"/>
              </a:rPr>
              <a:t> </a:t>
            </a:r>
            <a:r>
              <a:rPr lang="en-ID" sz="1500" dirty="0" err="1">
                <a:latin typeface="Myriad Pro Cond" panose="020B0506030403020204"/>
              </a:rPr>
              <a:t>dengan</a:t>
            </a:r>
            <a:r>
              <a:rPr lang="en-ID" sz="1500" dirty="0">
                <a:latin typeface="Myriad Pro Cond" panose="020B0506030403020204"/>
              </a:rPr>
              <a:t> </a:t>
            </a:r>
            <a:r>
              <a:rPr lang="en-ID" sz="1500" dirty="0" err="1">
                <a:latin typeface="Myriad Pro Cond" panose="020B0506030403020204"/>
              </a:rPr>
              <a:t>Konsumsi</a:t>
            </a:r>
            <a:r>
              <a:rPr lang="en-ID" sz="1500" dirty="0">
                <a:latin typeface="Myriad Pro Cond" panose="020B0506030403020204"/>
              </a:rPr>
              <a:t> </a:t>
            </a:r>
            <a:r>
              <a:rPr lang="en-ID" sz="1500" dirty="0" err="1">
                <a:latin typeface="Myriad Pro Cond" panose="020B0506030403020204"/>
              </a:rPr>
              <a:t>Pemerintah</a:t>
            </a:r>
            <a:endParaRPr lang="en-ID" sz="1500" dirty="0">
              <a:latin typeface="Myriad Pro Cond" panose="020B0506030403020204"/>
            </a:endParaRPr>
          </a:p>
          <a:p>
            <a:pPr marL="285750" indent="-285750">
              <a:buFont typeface="Wingdings" panose="05000000000000000000" pitchFamily="2" charset="2"/>
              <a:buChar char="ü"/>
            </a:pPr>
            <a:r>
              <a:rPr lang="en-ID" sz="1500" dirty="0">
                <a:latin typeface="Myriad Pro Cond" panose="020B0506030403020204"/>
              </a:rPr>
              <a:t>LU </a:t>
            </a:r>
            <a:r>
              <a:rPr lang="en-ID" sz="1500" dirty="0" err="1">
                <a:latin typeface="Myriad Pro Cond" panose="020B0506030403020204"/>
              </a:rPr>
              <a:t>Konstruksi</a:t>
            </a:r>
            <a:r>
              <a:rPr lang="en-ID" sz="1500" dirty="0">
                <a:latin typeface="Myriad Pro Cond" panose="020B0506030403020204"/>
              </a:rPr>
              <a:t> </a:t>
            </a:r>
            <a:r>
              <a:rPr lang="en-ID" sz="1500" dirty="0" err="1">
                <a:latin typeface="Myriad Pro Cond" panose="020B0506030403020204"/>
              </a:rPr>
              <a:t>dengan</a:t>
            </a:r>
            <a:r>
              <a:rPr lang="en-ID" sz="1500" dirty="0">
                <a:latin typeface="Myriad Pro Cond" panose="020B0506030403020204"/>
              </a:rPr>
              <a:t> </a:t>
            </a:r>
            <a:r>
              <a:rPr lang="en-ID" sz="1500" dirty="0" err="1">
                <a:latin typeface="Myriad Pro Cond" panose="020B0506030403020204"/>
              </a:rPr>
              <a:t>Investasi</a:t>
            </a:r>
            <a:r>
              <a:rPr lang="en-ID" sz="1500" dirty="0">
                <a:latin typeface="Myriad Pro Cond" panose="020B0506030403020204"/>
              </a:rPr>
              <a:t> </a:t>
            </a:r>
            <a:r>
              <a:rPr lang="en-ID" sz="1500" dirty="0" err="1">
                <a:latin typeface="Myriad Pro Cond" panose="020B0506030403020204"/>
              </a:rPr>
              <a:t>Bangunan</a:t>
            </a:r>
            <a:endParaRPr lang="en-ID" sz="1500" dirty="0">
              <a:latin typeface="Myriad Pro Cond" panose="020B0506030403020204"/>
            </a:endParaRPr>
          </a:p>
          <a:p>
            <a:pPr marL="285750" indent="-285750">
              <a:buFont typeface="Wingdings" panose="05000000000000000000" pitchFamily="2" charset="2"/>
              <a:buChar char="ü"/>
            </a:pPr>
            <a:r>
              <a:rPr lang="en-ID" sz="1500" dirty="0">
                <a:latin typeface="Myriad Pro Cond" panose="020B0506030403020204"/>
              </a:rPr>
              <a:t>LU </a:t>
            </a:r>
            <a:r>
              <a:rPr lang="en-ID" sz="1500" dirty="0" err="1">
                <a:latin typeface="Myriad Pro Cond" panose="020B0506030403020204"/>
              </a:rPr>
              <a:t>Pertambangan</a:t>
            </a:r>
            <a:r>
              <a:rPr lang="en-ID" sz="1500" dirty="0">
                <a:latin typeface="Myriad Pro Cond" panose="020B0506030403020204"/>
              </a:rPr>
              <a:t> </a:t>
            </a:r>
            <a:r>
              <a:rPr lang="en-ID" sz="1500" dirty="0" err="1">
                <a:latin typeface="Myriad Pro Cond" panose="020B0506030403020204"/>
              </a:rPr>
              <a:t>dengan</a:t>
            </a:r>
            <a:r>
              <a:rPr lang="en-ID" sz="1500" dirty="0">
                <a:latin typeface="Myriad Pro Cond" panose="020B0506030403020204"/>
              </a:rPr>
              <a:t> </a:t>
            </a:r>
            <a:r>
              <a:rPr lang="en-ID" sz="1500" dirty="0" err="1">
                <a:latin typeface="Myriad Pro Cond" panose="020B0506030403020204"/>
              </a:rPr>
              <a:t>Ekspor</a:t>
            </a:r>
            <a:r>
              <a:rPr lang="en-ID" sz="1500" dirty="0">
                <a:latin typeface="Myriad Pro Cond" panose="020B0506030403020204"/>
              </a:rPr>
              <a:t> </a:t>
            </a:r>
            <a:r>
              <a:rPr lang="en-ID" sz="1500" dirty="0" err="1">
                <a:latin typeface="Myriad Pro Cond" panose="020B0506030403020204"/>
              </a:rPr>
              <a:t>Riil</a:t>
            </a:r>
            <a:endParaRPr lang="en-ID" sz="1500" dirty="0">
              <a:latin typeface="Myriad Pro Cond" panose="020B0506030403020204"/>
            </a:endParaRPr>
          </a:p>
          <a:p>
            <a:pPr marL="285750" indent="-285750">
              <a:buFont typeface="Wingdings" panose="05000000000000000000" pitchFamily="2" charset="2"/>
              <a:buChar char="ü"/>
            </a:pPr>
            <a:endParaRPr lang="en-ID" sz="1500" dirty="0">
              <a:latin typeface="Myriad Pro Cond" panose="020B0506030403020204"/>
            </a:endParaRPr>
          </a:p>
        </p:txBody>
      </p:sp>
    </p:spTree>
    <p:extLst>
      <p:ext uri="{BB962C8B-B14F-4D97-AF65-F5344CB8AC3E}">
        <p14:creationId xmlns:p14="http://schemas.microsoft.com/office/powerpoint/2010/main" val="3573036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en-US" dirty="0"/>
              <a:t>Hasil </a:t>
            </a:r>
            <a:r>
              <a:rPr lang="en-US" dirty="0" err="1"/>
              <a:t>eksplorasi</a:t>
            </a:r>
            <a:r>
              <a:rPr lang="en-US" dirty="0"/>
              <a:t> </a:t>
            </a:r>
            <a:r>
              <a:rPr lang="en-US" dirty="0" err="1"/>
              <a:t>konsistensi</a:t>
            </a:r>
            <a:r>
              <a:rPr lang="en-US" dirty="0"/>
              <a:t> ISMA dan SOFIE</a:t>
            </a:r>
            <a:endParaRPr lang="en-ID" dirty="0"/>
          </a:p>
        </p:txBody>
      </p:sp>
      <p:sp>
        <p:nvSpPr>
          <p:cNvPr id="10" name="TextBox 9">
            <a:extLst>
              <a:ext uri="{FF2B5EF4-FFF2-40B4-BE49-F238E27FC236}">
                <a16:creationId xmlns:a16="http://schemas.microsoft.com/office/drawing/2014/main" id="{C3D6DB98-7A95-352F-1B04-0C3556162120}"/>
              </a:ext>
            </a:extLst>
          </p:cNvPr>
          <p:cNvSpPr txBox="1"/>
          <p:nvPr/>
        </p:nvSpPr>
        <p:spPr>
          <a:xfrm>
            <a:off x="369327" y="1008088"/>
            <a:ext cx="4604014" cy="276999"/>
          </a:xfrm>
          <a:prstGeom prst="rect">
            <a:avLst/>
          </a:prstGeom>
          <a:noFill/>
        </p:spPr>
        <p:txBody>
          <a:bodyPr wrap="square" rtlCol="0">
            <a:spAutoFit/>
          </a:bodyPr>
          <a:lstStyle/>
          <a:p>
            <a:r>
              <a:rPr lang="en-US" sz="1200" b="1" dirty="0">
                <a:latin typeface="Abadi" panose="020B0604020104020204" pitchFamily="34" charset="0"/>
              </a:rPr>
              <a:t>GRAFIK KONSISTENSI PERDAGANGAN DAN KONSUMSI SWASTA</a:t>
            </a:r>
            <a:endParaRPr lang="en-ID" sz="1200" b="1" dirty="0">
              <a:latin typeface="Abadi" panose="020B0604020104020204" pitchFamily="34" charset="0"/>
            </a:endParaRPr>
          </a:p>
        </p:txBody>
      </p:sp>
      <p:pic>
        <p:nvPicPr>
          <p:cNvPr id="12" name="Picture 11">
            <a:extLst>
              <a:ext uri="{FF2B5EF4-FFF2-40B4-BE49-F238E27FC236}">
                <a16:creationId xmlns:a16="http://schemas.microsoft.com/office/drawing/2014/main" id="{834644F2-F8D5-F63A-6616-8E39D3C9FD1F}"/>
              </a:ext>
            </a:extLst>
          </p:cNvPr>
          <p:cNvPicPr>
            <a:picLocks noChangeAspect="1"/>
          </p:cNvPicPr>
          <p:nvPr/>
        </p:nvPicPr>
        <p:blipFill>
          <a:blip r:embed="rId3"/>
          <a:stretch>
            <a:fillRect/>
          </a:stretch>
        </p:blipFill>
        <p:spPr>
          <a:xfrm>
            <a:off x="369327" y="1285087"/>
            <a:ext cx="5175114" cy="2325159"/>
          </a:xfrm>
          <a:prstGeom prst="rect">
            <a:avLst/>
          </a:prstGeom>
        </p:spPr>
      </p:pic>
      <p:sp>
        <p:nvSpPr>
          <p:cNvPr id="14" name="TextBox 13">
            <a:extLst>
              <a:ext uri="{FF2B5EF4-FFF2-40B4-BE49-F238E27FC236}">
                <a16:creationId xmlns:a16="http://schemas.microsoft.com/office/drawing/2014/main" id="{D47F65B0-A4B6-3A48-D52F-B712CC47FBC2}"/>
              </a:ext>
            </a:extLst>
          </p:cNvPr>
          <p:cNvSpPr txBox="1"/>
          <p:nvPr/>
        </p:nvSpPr>
        <p:spPr>
          <a:xfrm>
            <a:off x="6488337" y="1008088"/>
            <a:ext cx="4919689" cy="276999"/>
          </a:xfrm>
          <a:prstGeom prst="rect">
            <a:avLst/>
          </a:prstGeom>
          <a:noFill/>
        </p:spPr>
        <p:txBody>
          <a:bodyPr wrap="square" rtlCol="0">
            <a:spAutoFit/>
          </a:bodyPr>
          <a:lstStyle/>
          <a:p>
            <a:r>
              <a:rPr lang="en-US" sz="1200" b="1" dirty="0">
                <a:latin typeface="Abadi" panose="020B0604020104020204" pitchFamily="34" charset="0"/>
              </a:rPr>
              <a:t>GRAFIK KONSISTENSI INDUSTRI PENGOLAHAN DAN KONSUMSI SWASTA</a:t>
            </a:r>
            <a:endParaRPr lang="en-ID" sz="1200" b="1" dirty="0">
              <a:latin typeface="Abadi" panose="020B0604020104020204" pitchFamily="34" charset="0"/>
            </a:endParaRPr>
          </a:p>
        </p:txBody>
      </p:sp>
      <p:sp>
        <p:nvSpPr>
          <p:cNvPr id="16" name="TextBox 15">
            <a:extLst>
              <a:ext uri="{FF2B5EF4-FFF2-40B4-BE49-F238E27FC236}">
                <a16:creationId xmlns:a16="http://schemas.microsoft.com/office/drawing/2014/main" id="{927BB96C-232A-8753-A96A-09D70508938A}"/>
              </a:ext>
            </a:extLst>
          </p:cNvPr>
          <p:cNvSpPr txBox="1"/>
          <p:nvPr/>
        </p:nvSpPr>
        <p:spPr>
          <a:xfrm>
            <a:off x="369327" y="3767500"/>
            <a:ext cx="5175115" cy="276999"/>
          </a:xfrm>
          <a:prstGeom prst="rect">
            <a:avLst/>
          </a:prstGeom>
          <a:noFill/>
        </p:spPr>
        <p:txBody>
          <a:bodyPr wrap="square" rtlCol="0">
            <a:spAutoFit/>
          </a:bodyPr>
          <a:lstStyle/>
          <a:p>
            <a:r>
              <a:rPr lang="en-US" sz="1200" b="1" dirty="0">
                <a:latin typeface="Abadi" panose="020B0604020104020204" pitchFamily="34" charset="0"/>
              </a:rPr>
              <a:t>GRAFIK KONSISTENSI AKOMODASI MAKAN MINUM DAN KONSUMSI SWASTA</a:t>
            </a:r>
            <a:endParaRPr lang="en-ID" sz="1200" b="1" dirty="0">
              <a:latin typeface="Abadi" panose="020B0604020104020204" pitchFamily="34" charset="0"/>
            </a:endParaRPr>
          </a:p>
        </p:txBody>
      </p:sp>
      <p:pic>
        <p:nvPicPr>
          <p:cNvPr id="18" name="Picture 17">
            <a:extLst>
              <a:ext uri="{FF2B5EF4-FFF2-40B4-BE49-F238E27FC236}">
                <a16:creationId xmlns:a16="http://schemas.microsoft.com/office/drawing/2014/main" id="{4A560169-C8C3-8B59-70AC-377D1200E41B}"/>
              </a:ext>
            </a:extLst>
          </p:cNvPr>
          <p:cNvPicPr>
            <a:picLocks noChangeAspect="1"/>
          </p:cNvPicPr>
          <p:nvPr/>
        </p:nvPicPr>
        <p:blipFill>
          <a:blip r:embed="rId4"/>
          <a:stretch>
            <a:fillRect/>
          </a:stretch>
        </p:blipFill>
        <p:spPr>
          <a:xfrm>
            <a:off x="369327" y="4044499"/>
            <a:ext cx="5175114" cy="2325158"/>
          </a:xfrm>
          <a:prstGeom prst="rect">
            <a:avLst/>
          </a:prstGeom>
        </p:spPr>
      </p:pic>
      <p:pic>
        <p:nvPicPr>
          <p:cNvPr id="20" name="Picture 19">
            <a:extLst>
              <a:ext uri="{FF2B5EF4-FFF2-40B4-BE49-F238E27FC236}">
                <a16:creationId xmlns:a16="http://schemas.microsoft.com/office/drawing/2014/main" id="{05B05C47-B527-7174-7DBC-3B7D34A3E483}"/>
              </a:ext>
            </a:extLst>
          </p:cNvPr>
          <p:cNvPicPr>
            <a:picLocks noChangeAspect="1"/>
          </p:cNvPicPr>
          <p:nvPr/>
        </p:nvPicPr>
        <p:blipFill>
          <a:blip r:embed="rId5"/>
          <a:stretch>
            <a:fillRect/>
          </a:stretch>
        </p:blipFill>
        <p:spPr>
          <a:xfrm>
            <a:off x="6539494" y="1285087"/>
            <a:ext cx="5175114" cy="2322913"/>
          </a:xfrm>
          <a:prstGeom prst="rect">
            <a:avLst/>
          </a:prstGeom>
        </p:spPr>
      </p:pic>
      <p:sp>
        <p:nvSpPr>
          <p:cNvPr id="22" name="TextBox 21">
            <a:extLst>
              <a:ext uri="{FF2B5EF4-FFF2-40B4-BE49-F238E27FC236}">
                <a16:creationId xmlns:a16="http://schemas.microsoft.com/office/drawing/2014/main" id="{FC1FB17A-1F95-4A99-E6FC-98D944D10829}"/>
              </a:ext>
            </a:extLst>
          </p:cNvPr>
          <p:cNvSpPr txBox="1"/>
          <p:nvPr/>
        </p:nvSpPr>
        <p:spPr>
          <a:xfrm>
            <a:off x="6488025" y="3767500"/>
            <a:ext cx="5914741" cy="276999"/>
          </a:xfrm>
          <a:prstGeom prst="rect">
            <a:avLst/>
          </a:prstGeom>
          <a:noFill/>
        </p:spPr>
        <p:txBody>
          <a:bodyPr wrap="square" rtlCol="0">
            <a:spAutoFit/>
          </a:bodyPr>
          <a:lstStyle/>
          <a:p>
            <a:r>
              <a:rPr lang="en-US" sz="1200" b="1" dirty="0">
                <a:latin typeface="Abadi" panose="020B0604020104020204" pitchFamily="34" charset="0"/>
              </a:rPr>
              <a:t>GRAFIK KONSISTENSI ADMINISTRASI PEMERINTAH DAN KONSUMSI PEMERINTAH</a:t>
            </a:r>
            <a:endParaRPr lang="en-ID" sz="1200" b="1" dirty="0">
              <a:latin typeface="Abadi" panose="020B0604020104020204" pitchFamily="34" charset="0"/>
            </a:endParaRPr>
          </a:p>
        </p:txBody>
      </p:sp>
      <p:pic>
        <p:nvPicPr>
          <p:cNvPr id="28" name="Picture 27">
            <a:extLst>
              <a:ext uri="{FF2B5EF4-FFF2-40B4-BE49-F238E27FC236}">
                <a16:creationId xmlns:a16="http://schemas.microsoft.com/office/drawing/2014/main" id="{306F49A8-7C49-13CA-4752-98B6DA8787AA}"/>
              </a:ext>
            </a:extLst>
          </p:cNvPr>
          <p:cNvPicPr>
            <a:picLocks noChangeAspect="1"/>
          </p:cNvPicPr>
          <p:nvPr/>
        </p:nvPicPr>
        <p:blipFill>
          <a:blip r:embed="rId6"/>
          <a:stretch>
            <a:fillRect/>
          </a:stretch>
        </p:blipFill>
        <p:spPr>
          <a:xfrm>
            <a:off x="6539494" y="4044499"/>
            <a:ext cx="5175114" cy="2325158"/>
          </a:xfrm>
          <a:prstGeom prst="rect">
            <a:avLst/>
          </a:prstGeom>
        </p:spPr>
      </p:pic>
    </p:spTree>
    <p:extLst>
      <p:ext uri="{BB962C8B-B14F-4D97-AF65-F5344CB8AC3E}">
        <p14:creationId xmlns:p14="http://schemas.microsoft.com/office/powerpoint/2010/main" val="15880835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en-US" dirty="0"/>
              <a:t>Hasil </a:t>
            </a:r>
            <a:r>
              <a:rPr lang="en-US" dirty="0" err="1"/>
              <a:t>eksplorasi</a:t>
            </a:r>
            <a:r>
              <a:rPr lang="en-US" dirty="0"/>
              <a:t> </a:t>
            </a:r>
            <a:r>
              <a:rPr lang="en-US" dirty="0" err="1"/>
              <a:t>konsistensi</a:t>
            </a:r>
            <a:r>
              <a:rPr lang="en-US" dirty="0"/>
              <a:t> ISMA dan SOFIE</a:t>
            </a:r>
            <a:endParaRPr lang="en-ID" dirty="0"/>
          </a:p>
        </p:txBody>
      </p:sp>
      <p:sp>
        <p:nvSpPr>
          <p:cNvPr id="10" name="TextBox 9">
            <a:extLst>
              <a:ext uri="{FF2B5EF4-FFF2-40B4-BE49-F238E27FC236}">
                <a16:creationId xmlns:a16="http://schemas.microsoft.com/office/drawing/2014/main" id="{C3D6DB98-7A95-352F-1B04-0C3556162120}"/>
              </a:ext>
            </a:extLst>
          </p:cNvPr>
          <p:cNvSpPr txBox="1"/>
          <p:nvPr/>
        </p:nvSpPr>
        <p:spPr>
          <a:xfrm>
            <a:off x="369327" y="1008088"/>
            <a:ext cx="4604014" cy="276999"/>
          </a:xfrm>
          <a:prstGeom prst="rect">
            <a:avLst/>
          </a:prstGeom>
          <a:noFill/>
        </p:spPr>
        <p:txBody>
          <a:bodyPr wrap="square" rtlCol="0">
            <a:spAutoFit/>
          </a:bodyPr>
          <a:lstStyle/>
          <a:p>
            <a:r>
              <a:rPr lang="en-US" sz="1200" b="1" dirty="0">
                <a:latin typeface="Abadi" panose="020B0604020104020204" pitchFamily="34" charset="0"/>
              </a:rPr>
              <a:t>GRAFIK KONSISTENSI KONSTRUKSI DAN INVESTASI BANGUNAN</a:t>
            </a:r>
            <a:endParaRPr lang="en-ID" sz="1200" b="1" dirty="0">
              <a:latin typeface="Abadi" panose="020B0604020104020204" pitchFamily="34" charset="0"/>
            </a:endParaRPr>
          </a:p>
        </p:txBody>
      </p:sp>
      <p:sp>
        <p:nvSpPr>
          <p:cNvPr id="16" name="TextBox 15">
            <a:extLst>
              <a:ext uri="{FF2B5EF4-FFF2-40B4-BE49-F238E27FC236}">
                <a16:creationId xmlns:a16="http://schemas.microsoft.com/office/drawing/2014/main" id="{927BB96C-232A-8753-A96A-09D70508938A}"/>
              </a:ext>
            </a:extLst>
          </p:cNvPr>
          <p:cNvSpPr txBox="1"/>
          <p:nvPr/>
        </p:nvSpPr>
        <p:spPr>
          <a:xfrm>
            <a:off x="369327" y="3767500"/>
            <a:ext cx="5175115" cy="276999"/>
          </a:xfrm>
          <a:prstGeom prst="rect">
            <a:avLst/>
          </a:prstGeom>
          <a:noFill/>
        </p:spPr>
        <p:txBody>
          <a:bodyPr wrap="square" rtlCol="0">
            <a:spAutoFit/>
          </a:bodyPr>
          <a:lstStyle/>
          <a:p>
            <a:r>
              <a:rPr lang="en-US" sz="1200" b="1" dirty="0">
                <a:latin typeface="Abadi" panose="020B0604020104020204" pitchFamily="34" charset="0"/>
              </a:rPr>
              <a:t>GRAFIK KONSISTENSI PERTAMBANGAN DAN EKSPOR RIIL</a:t>
            </a:r>
            <a:endParaRPr lang="en-ID" sz="1200" b="1" dirty="0">
              <a:latin typeface="Abadi" panose="020B0604020104020204" pitchFamily="34" charset="0"/>
            </a:endParaRPr>
          </a:p>
        </p:txBody>
      </p:sp>
      <p:pic>
        <p:nvPicPr>
          <p:cNvPr id="5" name="Picture 4">
            <a:extLst>
              <a:ext uri="{FF2B5EF4-FFF2-40B4-BE49-F238E27FC236}">
                <a16:creationId xmlns:a16="http://schemas.microsoft.com/office/drawing/2014/main" id="{FAEBB27E-09C8-D907-E03A-2B44667374DC}"/>
              </a:ext>
            </a:extLst>
          </p:cNvPr>
          <p:cNvPicPr>
            <a:picLocks noChangeAspect="1"/>
          </p:cNvPicPr>
          <p:nvPr/>
        </p:nvPicPr>
        <p:blipFill>
          <a:blip r:embed="rId3"/>
          <a:stretch>
            <a:fillRect/>
          </a:stretch>
        </p:blipFill>
        <p:spPr>
          <a:xfrm>
            <a:off x="369326" y="1285087"/>
            <a:ext cx="5175114" cy="2286530"/>
          </a:xfrm>
          <a:prstGeom prst="rect">
            <a:avLst/>
          </a:prstGeom>
        </p:spPr>
      </p:pic>
      <p:pic>
        <p:nvPicPr>
          <p:cNvPr id="7" name="Picture 6">
            <a:extLst>
              <a:ext uri="{FF2B5EF4-FFF2-40B4-BE49-F238E27FC236}">
                <a16:creationId xmlns:a16="http://schemas.microsoft.com/office/drawing/2014/main" id="{7B5844EE-00AC-29C5-CC51-8732944A9956}"/>
              </a:ext>
            </a:extLst>
          </p:cNvPr>
          <p:cNvPicPr>
            <a:picLocks noChangeAspect="1"/>
          </p:cNvPicPr>
          <p:nvPr/>
        </p:nvPicPr>
        <p:blipFill>
          <a:blip r:embed="rId4"/>
          <a:stretch>
            <a:fillRect/>
          </a:stretch>
        </p:blipFill>
        <p:spPr>
          <a:xfrm>
            <a:off x="369326" y="4044500"/>
            <a:ext cx="5175114" cy="2286530"/>
          </a:xfrm>
          <a:prstGeom prst="rect">
            <a:avLst/>
          </a:prstGeom>
        </p:spPr>
      </p:pic>
    </p:spTree>
    <p:extLst>
      <p:ext uri="{BB962C8B-B14F-4D97-AF65-F5344CB8AC3E}">
        <p14:creationId xmlns:p14="http://schemas.microsoft.com/office/powerpoint/2010/main" val="984419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id-ID" dirty="0"/>
              <a:t>Pengkonsistensian</a:t>
            </a:r>
            <a:r>
              <a:rPr lang="en-US" dirty="0"/>
              <a:t> </a:t>
            </a:r>
            <a:r>
              <a:rPr lang="id-ID" dirty="0"/>
              <a:t>MODBI</a:t>
            </a:r>
            <a:r>
              <a:rPr lang="en-US" dirty="0"/>
              <a:t> dan </a:t>
            </a:r>
            <a:r>
              <a:rPr lang="id-ID" dirty="0"/>
              <a:t>BIMA dalam kerangka FPP</a:t>
            </a:r>
            <a:endParaRPr lang="en-ID" dirty="0"/>
          </a:p>
        </p:txBody>
      </p:sp>
      <p:pic>
        <p:nvPicPr>
          <p:cNvPr id="4" name="Picture 3">
            <a:extLst>
              <a:ext uri="{FF2B5EF4-FFF2-40B4-BE49-F238E27FC236}">
                <a16:creationId xmlns:a16="http://schemas.microsoft.com/office/drawing/2014/main" id="{8B794277-E80C-A8B3-B71F-C6061A3B335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95168" y="4994406"/>
            <a:ext cx="2692400" cy="1799590"/>
          </a:xfrm>
          <a:prstGeom prst="rect">
            <a:avLst/>
          </a:prstGeom>
          <a:noFill/>
          <a:ln>
            <a:noFill/>
          </a:ln>
        </p:spPr>
      </p:pic>
      <p:pic>
        <p:nvPicPr>
          <p:cNvPr id="6" name="Picture 5">
            <a:extLst>
              <a:ext uri="{FF2B5EF4-FFF2-40B4-BE49-F238E27FC236}">
                <a16:creationId xmlns:a16="http://schemas.microsoft.com/office/drawing/2014/main" id="{EDCC7053-DFB6-153B-F5AE-26BF81CB2DE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05951" y="3014709"/>
            <a:ext cx="2883535" cy="1799590"/>
          </a:xfrm>
          <a:prstGeom prst="rect">
            <a:avLst/>
          </a:prstGeom>
          <a:noFill/>
          <a:ln>
            <a:noFill/>
          </a:ln>
        </p:spPr>
      </p:pic>
      <p:pic>
        <p:nvPicPr>
          <p:cNvPr id="9" name="Picture 8">
            <a:extLst>
              <a:ext uri="{FF2B5EF4-FFF2-40B4-BE49-F238E27FC236}">
                <a16:creationId xmlns:a16="http://schemas.microsoft.com/office/drawing/2014/main" id="{853754FA-38BD-BECB-196A-FDD1D675800C}"/>
              </a:ext>
            </a:extLst>
          </p:cNvPr>
          <p:cNvPicPr>
            <a:picLocks noChangeAspect="1"/>
          </p:cNvPicPr>
          <p:nvPr/>
        </p:nvPicPr>
        <p:blipFill>
          <a:blip r:embed="rId5"/>
          <a:stretch>
            <a:fillRect/>
          </a:stretch>
        </p:blipFill>
        <p:spPr>
          <a:xfrm>
            <a:off x="395168" y="963799"/>
            <a:ext cx="2705100" cy="1919288"/>
          </a:xfrm>
          <a:prstGeom prst="rect">
            <a:avLst/>
          </a:prstGeom>
        </p:spPr>
      </p:pic>
      <p:pic>
        <p:nvPicPr>
          <p:cNvPr id="11" name="Picture 10">
            <a:extLst>
              <a:ext uri="{FF2B5EF4-FFF2-40B4-BE49-F238E27FC236}">
                <a16:creationId xmlns:a16="http://schemas.microsoft.com/office/drawing/2014/main" id="{918E9DF1-B343-7655-2687-2031A924D24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591897" y="2018094"/>
            <a:ext cx="6585143" cy="4775902"/>
          </a:xfrm>
          <a:prstGeom prst="rect">
            <a:avLst/>
          </a:prstGeom>
          <a:noFill/>
          <a:ln>
            <a:noFill/>
          </a:ln>
        </p:spPr>
      </p:pic>
      <p:sp>
        <p:nvSpPr>
          <p:cNvPr id="12" name="Content Placeholder 3">
            <a:extLst>
              <a:ext uri="{FF2B5EF4-FFF2-40B4-BE49-F238E27FC236}">
                <a16:creationId xmlns:a16="http://schemas.microsoft.com/office/drawing/2014/main" id="{FAAC32FF-A181-4F59-06FF-A8FB019FC6D0}"/>
              </a:ext>
            </a:extLst>
          </p:cNvPr>
          <p:cNvSpPr>
            <a:spLocks noGrp="1"/>
          </p:cNvSpPr>
          <p:nvPr>
            <p:ph sz="quarter" idx="13"/>
          </p:nvPr>
        </p:nvSpPr>
        <p:spPr>
          <a:xfrm>
            <a:off x="3246552" y="963799"/>
            <a:ext cx="8031048" cy="1574199"/>
          </a:xfrm>
        </p:spPr>
        <p:txBody>
          <a:bodyPr>
            <a:normAutofit/>
          </a:bodyPr>
          <a:lstStyle/>
          <a:p>
            <a:pPr lvl="1" algn="just"/>
            <a:r>
              <a:rPr lang="id-ID" sz="1500" dirty="0">
                <a:latin typeface="Myriad Pro Cond" panose="020B0506030403020204"/>
              </a:rPr>
              <a:t>Model MODBI dan BIMA perlu disederhanakan sehingga konsistensi bisa tetap terjaga</a:t>
            </a:r>
          </a:p>
          <a:p>
            <a:pPr lvl="1" algn="just"/>
            <a:r>
              <a:rPr lang="id-ID" sz="1500" dirty="0">
                <a:latin typeface="Myriad Pro Cond" panose="020B0506030403020204"/>
              </a:rPr>
              <a:t>Periode data tahunan 1983-2021 dengan periode in-sample 1983-2019</a:t>
            </a:r>
          </a:p>
          <a:p>
            <a:pPr lvl="1" algn="just"/>
            <a:r>
              <a:rPr lang="id-ID" sz="1500" dirty="0">
                <a:latin typeface="Myriad Pro Cond" panose="020B0506030403020204"/>
              </a:rPr>
              <a:t>Outsample menggunakan periode 2020-2021 di masa pandemi</a:t>
            </a:r>
            <a:endParaRPr lang="en-US" sz="1500" dirty="0">
              <a:latin typeface="Myriad Pro Cond" panose="020B0506030403020204"/>
            </a:endParaRPr>
          </a:p>
          <a:p>
            <a:pPr lvl="1" algn="just"/>
            <a:r>
              <a:rPr lang="id-ID" sz="1500" dirty="0">
                <a:latin typeface="Myriad Pro Cond" panose="020B0506030403020204"/>
              </a:rPr>
              <a:t>Estimasi menggunakan metode ECM</a:t>
            </a:r>
            <a:endParaRPr lang="en-US" sz="1500" dirty="0">
              <a:latin typeface="Myriad Pro Cond" panose="020B0506030403020204"/>
            </a:endParaRPr>
          </a:p>
          <a:p>
            <a:pPr algn="just"/>
            <a:endParaRPr lang="en-ID" sz="1500" dirty="0">
              <a:latin typeface="Myriad Pro Cond" panose="020B0506030403020204"/>
            </a:endParaRPr>
          </a:p>
        </p:txBody>
      </p:sp>
    </p:spTree>
    <p:extLst>
      <p:ext uri="{BB962C8B-B14F-4D97-AF65-F5344CB8AC3E}">
        <p14:creationId xmlns:p14="http://schemas.microsoft.com/office/powerpoint/2010/main" val="3900299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id-ID" dirty="0"/>
              <a:t>Blok Eksternal</a:t>
            </a:r>
            <a:endParaRPr lang="en-ID" dirty="0"/>
          </a:p>
        </p:txBody>
      </p:sp>
      <p:pic>
        <p:nvPicPr>
          <p:cNvPr id="5" name="Picture 4">
            <a:extLst>
              <a:ext uri="{FF2B5EF4-FFF2-40B4-BE49-F238E27FC236}">
                <a16:creationId xmlns:a16="http://schemas.microsoft.com/office/drawing/2014/main" id="{523256C0-8192-9BF2-4292-27839AF38FB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84564" y="979108"/>
            <a:ext cx="8666440" cy="5328629"/>
          </a:xfrm>
          <a:prstGeom prst="rect">
            <a:avLst/>
          </a:prstGeom>
          <a:noFill/>
          <a:ln>
            <a:noFill/>
          </a:ln>
        </p:spPr>
      </p:pic>
    </p:spTree>
    <p:extLst>
      <p:ext uri="{BB962C8B-B14F-4D97-AF65-F5344CB8AC3E}">
        <p14:creationId xmlns:p14="http://schemas.microsoft.com/office/powerpoint/2010/main" val="16734078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id-ID" dirty="0"/>
              <a:t>Blok Riil</a:t>
            </a:r>
            <a:endParaRPr lang="en-ID" dirty="0"/>
          </a:p>
        </p:txBody>
      </p:sp>
      <p:pic>
        <p:nvPicPr>
          <p:cNvPr id="10" name="Picture 9">
            <a:extLst>
              <a:ext uri="{FF2B5EF4-FFF2-40B4-BE49-F238E27FC236}">
                <a16:creationId xmlns:a16="http://schemas.microsoft.com/office/drawing/2014/main" id="{5FB5BC26-3189-E806-F112-FDBAE4886C7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38170" y="1214563"/>
            <a:ext cx="9258770" cy="5483405"/>
          </a:xfrm>
          <a:prstGeom prst="rect">
            <a:avLst/>
          </a:prstGeom>
          <a:noFill/>
          <a:ln>
            <a:noFill/>
          </a:ln>
        </p:spPr>
      </p:pic>
    </p:spTree>
    <p:extLst>
      <p:ext uri="{BB962C8B-B14F-4D97-AF65-F5344CB8AC3E}">
        <p14:creationId xmlns:p14="http://schemas.microsoft.com/office/powerpoint/2010/main" val="2246833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id-ID" dirty="0"/>
              <a:t>Blok Fiskal, Harga dan Moneter</a:t>
            </a:r>
            <a:endParaRPr lang="en-ID" dirty="0"/>
          </a:p>
        </p:txBody>
      </p:sp>
      <p:pic>
        <p:nvPicPr>
          <p:cNvPr id="4" name="Picture 3">
            <a:extLst>
              <a:ext uri="{FF2B5EF4-FFF2-40B4-BE49-F238E27FC236}">
                <a16:creationId xmlns:a16="http://schemas.microsoft.com/office/drawing/2014/main" id="{D3C7392F-D336-D48C-37AD-4FDBCBDA38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45135" y="1466215"/>
            <a:ext cx="3219450" cy="3424238"/>
          </a:xfrm>
          <a:prstGeom prst="rect">
            <a:avLst/>
          </a:prstGeom>
          <a:noFill/>
          <a:ln>
            <a:noFill/>
          </a:ln>
        </p:spPr>
      </p:pic>
      <p:pic>
        <p:nvPicPr>
          <p:cNvPr id="5" name="Picture 4">
            <a:extLst>
              <a:ext uri="{FF2B5EF4-FFF2-40B4-BE49-F238E27FC236}">
                <a16:creationId xmlns:a16="http://schemas.microsoft.com/office/drawing/2014/main" id="{E291F9F4-0E20-2950-2212-9E7A314A95B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309380" y="1880551"/>
            <a:ext cx="3763706" cy="2916873"/>
          </a:xfrm>
          <a:prstGeom prst="rect">
            <a:avLst/>
          </a:prstGeom>
          <a:noFill/>
          <a:ln>
            <a:noFill/>
          </a:ln>
        </p:spPr>
      </p:pic>
      <p:sp>
        <p:nvSpPr>
          <p:cNvPr id="6" name="Rectangle 2">
            <a:extLst>
              <a:ext uri="{FF2B5EF4-FFF2-40B4-BE49-F238E27FC236}">
                <a16:creationId xmlns:a16="http://schemas.microsoft.com/office/drawing/2014/main" id="{2CC435D4-68DB-DFCA-BE4D-15C02A39ADB1}"/>
              </a:ext>
            </a:extLst>
          </p:cNvPr>
          <p:cNvSpPr>
            <a:spLocks noChangeArrowheads="1"/>
          </p:cNvSpPr>
          <p:nvPr/>
        </p:nvSpPr>
        <p:spPr bwMode="auto">
          <a:xfrm>
            <a:off x="8192676" y="15443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D"/>
          </a:p>
        </p:txBody>
      </p:sp>
      <p:graphicFrame>
        <p:nvGraphicFramePr>
          <p:cNvPr id="7" name="Object 6">
            <a:extLst>
              <a:ext uri="{FF2B5EF4-FFF2-40B4-BE49-F238E27FC236}">
                <a16:creationId xmlns:a16="http://schemas.microsoft.com/office/drawing/2014/main" id="{E25EB53A-57EC-61DB-B057-1CC33D1A0B6E}"/>
              </a:ext>
            </a:extLst>
          </p:cNvPr>
          <p:cNvGraphicFramePr>
            <a:graphicFrameLocks noChangeAspect="1"/>
          </p:cNvGraphicFramePr>
          <p:nvPr>
            <p:extLst>
              <p:ext uri="{D42A27DB-BD31-4B8C-83A1-F6EECF244321}">
                <p14:modId xmlns:p14="http://schemas.microsoft.com/office/powerpoint/2010/main" val="566503126"/>
              </p:ext>
            </p:extLst>
          </p:nvPr>
        </p:nvGraphicFramePr>
        <p:xfrm>
          <a:off x="8661941" y="1544320"/>
          <a:ext cx="3084924" cy="3253105"/>
        </p:xfrm>
        <a:graphic>
          <a:graphicData uri="http://schemas.openxmlformats.org/presentationml/2006/ole">
            <mc:AlternateContent xmlns:mc="http://schemas.openxmlformats.org/markup-compatibility/2006">
              <mc:Choice xmlns:v="urn:schemas-microsoft-com:vml" Requires="v">
                <p:oleObj name="EViews" r:id="rId5" imgW="6438678" imgH="6791194" progId="EViews.Workfile.2">
                  <p:embed/>
                </p:oleObj>
              </mc:Choice>
              <mc:Fallback>
                <p:oleObj name="EViews" r:id="rId5" imgW="6438678" imgH="6791194" progId="EViews.Workfile.2">
                  <p:embed/>
                  <p:pic>
                    <p:nvPicPr>
                      <p:cNvPr id="7" name="Object 6">
                        <a:extLst>
                          <a:ext uri="{FF2B5EF4-FFF2-40B4-BE49-F238E27FC236}">
                            <a16:creationId xmlns:a16="http://schemas.microsoft.com/office/drawing/2014/main" id="{E25EB53A-57EC-61DB-B057-1CC33D1A0B6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61941" y="1544320"/>
                        <a:ext cx="3084924" cy="325310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6012831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id-ID" dirty="0"/>
              <a:t>Kesimpulan dan Rekomendasi</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endParaRPr lang="en-ID" dirty="0"/>
          </a:p>
        </p:txBody>
      </p:sp>
      <p:sp>
        <p:nvSpPr>
          <p:cNvPr id="4" name="Content Placeholder 3">
            <a:extLst>
              <a:ext uri="{FF2B5EF4-FFF2-40B4-BE49-F238E27FC236}">
                <a16:creationId xmlns:a16="http://schemas.microsoft.com/office/drawing/2014/main" id="{BCF262F5-3150-C4D7-DDA0-B6C4FFD1550C}"/>
              </a:ext>
            </a:extLst>
          </p:cNvPr>
          <p:cNvSpPr>
            <a:spLocks noGrp="1"/>
          </p:cNvSpPr>
          <p:nvPr>
            <p:ph sz="quarter" idx="13"/>
          </p:nvPr>
        </p:nvSpPr>
        <p:spPr>
          <a:xfrm>
            <a:off x="55880" y="1005842"/>
            <a:ext cx="11988000" cy="5682513"/>
          </a:xfrm>
        </p:spPr>
        <p:txBody>
          <a:bodyPr>
            <a:normAutofit/>
          </a:bodyPr>
          <a:lstStyle/>
          <a:p>
            <a:pPr algn="just"/>
            <a:r>
              <a:rPr lang="en-GB" sz="1500" dirty="0" err="1">
                <a:effectLst/>
                <a:latin typeface="Myriad Pro Cond" panose="020B0506030403020204"/>
                <a:ea typeface="Calibri" panose="020F0502020204030204" pitchFamily="34" charset="0"/>
                <a:cs typeface="Arial" panose="020B0604020202020204" pitchFamily="34" charset="0"/>
              </a:rPr>
              <a:t>Dalam</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kajian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ini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telah</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dibangun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beberapa</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i="1" dirty="0">
                <a:effectLst/>
                <a:latin typeface="Myriad Pro Cond" panose="020B0506030403020204"/>
                <a:ea typeface="Calibri" panose="020F0502020204030204" pitchFamily="34" charset="0"/>
                <a:cs typeface="Arial" panose="020B0604020202020204" pitchFamily="34" charset="0"/>
              </a:rPr>
              <a:t>tools</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untuk</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mencek</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konsistensi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antar</a:t>
            </a:r>
            <a:r>
              <a:rPr lang="en-GB" sz="1500" dirty="0">
                <a:effectLst/>
                <a:latin typeface="Myriad Pro Cond" panose="020B0506030403020204"/>
                <a:ea typeface="Calibri" panose="020F0502020204030204" pitchFamily="34" charset="0"/>
                <a:cs typeface="Arial" panose="020B0604020202020204" pitchFamily="34" charset="0"/>
              </a:rPr>
              <a:t> model dan </a:t>
            </a:r>
            <a:r>
              <a:rPr lang="en-GB" sz="1500" dirty="0" err="1">
                <a:effectLst/>
                <a:latin typeface="Myriad Pro Cond" panose="020B0506030403020204"/>
                <a:ea typeface="Calibri" panose="020F0502020204030204" pitchFamily="34" charset="0"/>
                <a:cs typeface="Arial" panose="020B0604020202020204" pitchFamily="34" charset="0"/>
              </a:rPr>
              <a:t>perbaikan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beberapa</a:t>
            </a:r>
            <a:r>
              <a:rPr lang="en-GB" sz="1500" dirty="0">
                <a:effectLst/>
                <a:latin typeface="Myriad Pro Cond" panose="020B0506030403020204"/>
                <a:ea typeface="Calibri" panose="020F0502020204030204" pitchFamily="34" charset="0"/>
                <a:cs typeface="Arial" panose="020B0604020202020204" pitchFamily="34" charset="0"/>
              </a:rPr>
              <a:t> model yang </a:t>
            </a:r>
            <a:r>
              <a:rPr lang="en-GB" sz="1500" dirty="0" err="1">
                <a:effectLst/>
                <a:latin typeface="Myriad Pro Cond" panose="020B0506030403020204"/>
                <a:ea typeface="Calibri" panose="020F0502020204030204" pitchFamily="34" charset="0"/>
                <a:cs typeface="Arial" panose="020B0604020202020204" pitchFamily="34" charset="0"/>
              </a:rPr>
              <a:t>ada</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dengan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menggunakan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i="1" dirty="0">
                <a:effectLst/>
                <a:latin typeface="Myriad Pro Cond" panose="020B0506030403020204"/>
                <a:ea typeface="Calibri" panose="020F0502020204030204" pitchFamily="34" charset="0"/>
                <a:cs typeface="Arial" panose="020B0604020202020204" pitchFamily="34" charset="0"/>
              </a:rPr>
              <a:t>stylized fact</a:t>
            </a:r>
            <a:r>
              <a:rPr lang="en-GB" sz="1500" dirty="0">
                <a:effectLst/>
                <a:latin typeface="Myriad Pro Cond" panose="020B0506030403020204"/>
                <a:ea typeface="Calibri" panose="020F0502020204030204" pitchFamily="34" charset="0"/>
                <a:cs typeface="Arial" panose="020B0604020202020204" pitchFamily="34" charset="0"/>
              </a:rPr>
              <a:t> yang </a:t>
            </a:r>
            <a:r>
              <a:rPr lang="en-GB" sz="1500" dirty="0" err="1">
                <a:effectLst/>
                <a:latin typeface="Myriad Pro Cond" panose="020B0506030403020204"/>
                <a:ea typeface="Calibri" panose="020F0502020204030204" pitchFamily="34" charset="0"/>
                <a:cs typeface="Arial" panose="020B0604020202020204" pitchFamily="34" charset="0"/>
              </a:rPr>
              <a:t>ada</a:t>
            </a:r>
            <a:r>
              <a:rPr lang="en-GB" sz="1500" dirty="0">
                <a:effectLst/>
                <a:latin typeface="Myriad Pro Cond" panose="020B0506030403020204"/>
                <a:ea typeface="Calibri" panose="020F0502020204030204" pitchFamily="34" charset="0"/>
                <a:cs typeface="Arial" panose="020B0604020202020204" pitchFamily="34" charset="0"/>
              </a:rPr>
              <a:t> dan </a:t>
            </a:r>
            <a:r>
              <a:rPr lang="en-GB" sz="1500" dirty="0" err="1">
                <a:effectLst/>
                <a:latin typeface="Myriad Pro Cond" panose="020B0506030403020204"/>
                <a:ea typeface="Calibri" panose="020F0502020204030204" pitchFamily="34" charset="0"/>
                <a:cs typeface="Arial" panose="020B0604020202020204" pitchFamily="34" charset="0"/>
              </a:rPr>
              <a:t>kerangka</a:t>
            </a:r>
            <a:r>
              <a:rPr lang="en-GB" sz="1500" dirty="0">
                <a:effectLst/>
                <a:latin typeface="Myriad Pro Cond" panose="020B0506030403020204"/>
                <a:ea typeface="Calibri" panose="020F0502020204030204" pitchFamily="34" charset="0"/>
                <a:cs typeface="Arial" panose="020B0604020202020204" pitchFamily="34" charset="0"/>
              </a:rPr>
              <a:t> FPP. </a:t>
            </a:r>
            <a:r>
              <a:rPr lang="en-GB" sz="1500" i="1" dirty="0">
                <a:effectLst/>
                <a:latin typeface="Myriad Pro Cond" panose="020B0506030403020204"/>
                <a:ea typeface="Calibri" panose="020F0502020204030204" pitchFamily="34" charset="0"/>
                <a:cs typeface="Arial" panose="020B0604020202020204" pitchFamily="34" charset="0"/>
              </a:rPr>
              <a:t>Tools</a:t>
            </a:r>
            <a:r>
              <a:rPr lang="en-GB" sz="1500" dirty="0">
                <a:effectLst/>
                <a:latin typeface="Myriad Pro Cond" panose="020B0506030403020204"/>
                <a:ea typeface="Calibri" panose="020F0502020204030204" pitchFamily="34" charset="0"/>
                <a:cs typeface="Arial" panose="020B0604020202020204" pitchFamily="34" charset="0"/>
              </a:rPr>
              <a:t> yang </a:t>
            </a:r>
            <a:r>
              <a:rPr lang="en-GB" sz="1500" dirty="0" err="1">
                <a:effectLst/>
                <a:latin typeface="Myriad Pro Cond" panose="020B0506030403020204"/>
                <a:ea typeface="Calibri" panose="020F0502020204030204" pitchFamily="34" charset="0"/>
                <a:cs typeface="Arial" panose="020B0604020202020204" pitchFamily="34" charset="0"/>
              </a:rPr>
              <a:t>dibangun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bisa</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membantu</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mempercepat</a:t>
            </a:r>
            <a:r>
              <a:rPr lang="en-GB" sz="1500" dirty="0">
                <a:effectLst/>
                <a:latin typeface="Myriad Pro Cond" panose="020B0506030403020204"/>
                <a:ea typeface="Calibri" panose="020F0502020204030204" pitchFamily="34" charset="0"/>
                <a:cs typeface="Arial" panose="020B0604020202020204" pitchFamily="34" charset="0"/>
              </a:rPr>
              <a:t> proses </a:t>
            </a:r>
            <a:r>
              <a:rPr lang="en-GB" sz="1500" dirty="0" err="1">
                <a:effectLst/>
                <a:latin typeface="Myriad Pro Cond" panose="020B0506030403020204"/>
                <a:ea typeface="Calibri" panose="020F0502020204030204" pitchFamily="34" charset="0"/>
                <a:cs typeface="Arial" panose="020B0604020202020204" pitchFamily="34" charset="0"/>
              </a:rPr>
              <a:t>pengambilan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keputusan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proyeksi</a:t>
            </a:r>
            <a:r>
              <a:rPr lang="en-GB" sz="1500" dirty="0">
                <a:effectLst/>
                <a:latin typeface="Myriad Pro Cond" panose="020B0506030403020204"/>
                <a:ea typeface="Calibri" panose="020F0502020204030204" pitchFamily="34" charset="0"/>
                <a:cs typeface="Arial" panose="020B0604020202020204" pitchFamily="34" charset="0"/>
              </a:rPr>
              <a:t> dan </a:t>
            </a:r>
            <a:r>
              <a:rPr lang="en-GB" sz="1500" dirty="0" err="1">
                <a:effectLst/>
                <a:latin typeface="Myriad Pro Cond" panose="020B0506030403020204"/>
                <a:ea typeface="Calibri" panose="020F0502020204030204" pitchFamily="34" charset="0"/>
                <a:cs typeface="Arial" panose="020B0604020202020204" pitchFamily="34" charset="0"/>
              </a:rPr>
              <a:t>mengurangi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kesalahan</a:t>
            </a:r>
            <a:r>
              <a:rPr lang="en-GB" sz="1500" dirty="0">
                <a:effectLst/>
                <a:latin typeface="Myriad Pro Cond" panose="020B0506030403020204"/>
                <a:ea typeface="Calibri" panose="020F0502020204030204" pitchFamily="34" charset="0"/>
                <a:cs typeface="Arial" panose="020B0604020202020204" pitchFamily="34" charset="0"/>
              </a:rPr>
              <a:t> yang </a:t>
            </a:r>
            <a:r>
              <a:rPr lang="en-GB" sz="1500" dirty="0" err="1">
                <a:effectLst/>
                <a:latin typeface="Myriad Pro Cond" panose="020B0506030403020204"/>
                <a:ea typeface="Calibri" panose="020F0502020204030204" pitchFamily="34" charset="0"/>
                <a:cs typeface="Arial" panose="020B0604020202020204" pitchFamily="34" charset="0"/>
              </a:rPr>
              <a:t>mungkin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terjadi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Berdasarkan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hasil</a:t>
            </a:r>
            <a:r>
              <a:rPr lang="en-GB" sz="1500" dirty="0">
                <a:effectLst/>
                <a:latin typeface="Myriad Pro Cond" panose="020B0506030403020204"/>
                <a:ea typeface="Calibri" panose="020F0502020204030204" pitchFamily="34" charset="0"/>
                <a:cs typeface="Arial" panose="020B0604020202020204" pitchFamily="34" charset="0"/>
              </a:rPr>
              <a:t> uji </a:t>
            </a:r>
            <a:r>
              <a:rPr lang="en-GB" sz="1500" dirty="0" err="1">
                <a:effectLst/>
                <a:latin typeface="Myriad Pro Cond" panose="020B0506030403020204"/>
                <a:ea typeface="Calibri" panose="020F0502020204030204" pitchFamily="34" charset="0"/>
                <a:cs typeface="Arial" panose="020B0604020202020204" pitchFamily="34" charset="0"/>
              </a:rPr>
              <a:t>validasi</a:t>
            </a:r>
            <a:r>
              <a:rPr lang="en-GB" sz="1500" dirty="0">
                <a:effectLst/>
                <a:latin typeface="Myriad Pro Cond" panose="020B0506030403020204"/>
                <a:ea typeface="Calibri" panose="020F0502020204030204" pitchFamily="34" charset="0"/>
                <a:cs typeface="Arial" panose="020B0604020202020204" pitchFamily="34" charset="0"/>
              </a:rPr>
              <a:t> dan </a:t>
            </a:r>
            <a:r>
              <a:rPr lang="en-GB" sz="1500" dirty="0" err="1">
                <a:effectLst/>
                <a:latin typeface="Myriad Pro Cond" panose="020B0506030403020204"/>
                <a:ea typeface="Calibri" panose="020F0502020204030204" pitchFamily="34" charset="0"/>
                <a:cs typeface="Arial" panose="020B0604020202020204" pitchFamily="34" charset="0"/>
              </a:rPr>
              <a:t>konsistensi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maka</a:t>
            </a:r>
            <a:r>
              <a:rPr lang="en-GB" sz="1500" dirty="0">
                <a:effectLst/>
                <a:latin typeface="Myriad Pro Cond" panose="020B0506030403020204"/>
                <a:ea typeface="Calibri" panose="020F0502020204030204" pitchFamily="34" charset="0"/>
                <a:cs typeface="Arial" panose="020B0604020202020204" pitchFamily="34" charset="0"/>
              </a:rPr>
              <a:t> tools-tools </a:t>
            </a:r>
            <a:r>
              <a:rPr lang="en-GB" sz="1500" dirty="0" err="1">
                <a:effectLst/>
                <a:latin typeface="Myriad Pro Cond" panose="020B0506030403020204"/>
                <a:ea typeface="Calibri" panose="020F0502020204030204" pitchFamily="34" charset="0"/>
                <a:cs typeface="Arial" panose="020B0604020202020204" pitchFamily="34" charset="0"/>
              </a:rPr>
              <a:t>tersebut</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dapat</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digunakan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sebagai</a:t>
            </a:r>
            <a:r>
              <a:rPr lang="en-GB" sz="1500" dirty="0">
                <a:effectLst/>
                <a:latin typeface="Myriad Pro Cond" panose="020B0506030403020204"/>
                <a:ea typeface="Calibri" panose="020F0502020204030204" pitchFamily="34" charset="0"/>
                <a:cs typeface="Arial" panose="020B0604020202020204" pitchFamily="34" charset="0"/>
              </a:rPr>
              <a:t> salah </a:t>
            </a:r>
            <a:r>
              <a:rPr lang="en-GB" sz="1500" dirty="0" err="1">
                <a:effectLst/>
                <a:latin typeface="Myriad Pro Cond" panose="020B0506030403020204"/>
                <a:ea typeface="Calibri" panose="020F0502020204030204" pitchFamily="34" charset="0"/>
                <a:cs typeface="Arial" panose="020B0604020202020204" pitchFamily="34" charset="0"/>
              </a:rPr>
              <a:t>satu</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alat</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untuk</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mencek</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konsistensi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proyeksi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besaran-besaran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aggregat</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ekonomi</a:t>
            </a:r>
            <a:r>
              <a:rPr lang="en-GB" sz="1500" dirty="0">
                <a:effectLst/>
                <a:latin typeface="Myriad Pro Cond" panose="020B0506030403020204"/>
                <a:ea typeface="Calibri" panose="020F0502020204030204" pitchFamily="34" charset="0"/>
                <a:cs typeface="Arial" panose="020B0604020202020204" pitchFamily="34" charset="0"/>
              </a:rPr>
              <a:t>.</a:t>
            </a:r>
            <a:endParaRPr lang="en-GB" sz="1500" dirty="0">
              <a:latin typeface="Myriad Pro Cond" panose="020B0506030403020204"/>
              <a:cs typeface="Arial" panose="020B0604020202020204" pitchFamily="34" charset="0"/>
            </a:endParaRPr>
          </a:p>
          <a:p>
            <a:pPr algn="just"/>
            <a:r>
              <a:rPr lang="id-ID" sz="1500" dirty="0">
                <a:latin typeface="Myriad Pro Cond" panose="020B0506030403020204"/>
              </a:rPr>
              <a:t>Untuk model-model jangka panjang perlu dilakukan simulasi yang sangat panjang periodenya hingga 100 tahun untuk melihat karakteristik model dan melihat porsi dan rasio variabel makro ekonomi di jangka panjang tersebut. Ini juga akan berg</a:t>
            </a:r>
            <a:endParaRPr lang="en-ID" sz="1500" dirty="0">
              <a:latin typeface="Myriad Pro Cond" panose="020B0506030403020204"/>
            </a:endParaRPr>
          </a:p>
        </p:txBody>
      </p:sp>
    </p:spTree>
    <p:extLst>
      <p:ext uri="{BB962C8B-B14F-4D97-AF65-F5344CB8AC3E}">
        <p14:creationId xmlns:p14="http://schemas.microsoft.com/office/powerpoint/2010/main" val="7641988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279BB-1599-F0F6-8141-13CE2DEB6FA9}"/>
              </a:ext>
            </a:extLst>
          </p:cNvPr>
          <p:cNvSpPr>
            <a:spLocks noGrp="1"/>
          </p:cNvSpPr>
          <p:nvPr>
            <p:ph type="ctrTitle"/>
          </p:nvPr>
        </p:nvSpPr>
        <p:spPr>
          <a:xfrm>
            <a:off x="5778631" y="1950720"/>
            <a:ext cx="6091152" cy="1469980"/>
          </a:xfrm>
        </p:spPr>
        <p:txBody>
          <a:bodyPr/>
          <a:lstStyle/>
          <a:p>
            <a:r>
              <a:rPr lang="id-ID" dirty="0"/>
              <a:t>Lampiran</a:t>
            </a:r>
            <a:endParaRPr lang="en-ID" dirty="0"/>
          </a:p>
        </p:txBody>
      </p:sp>
    </p:spTree>
    <p:extLst>
      <p:ext uri="{BB962C8B-B14F-4D97-AF65-F5344CB8AC3E}">
        <p14:creationId xmlns:p14="http://schemas.microsoft.com/office/powerpoint/2010/main" val="3554811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73712-8783-CF00-AE79-AE5A1E49BDEF}"/>
              </a:ext>
            </a:extLst>
          </p:cNvPr>
          <p:cNvSpPr>
            <a:spLocks noGrp="1"/>
          </p:cNvSpPr>
          <p:nvPr>
            <p:ph type="title"/>
          </p:nvPr>
        </p:nvSpPr>
        <p:spPr/>
        <p:txBody>
          <a:bodyPr/>
          <a:lstStyle/>
          <a:p>
            <a:r>
              <a:rPr lang="en-US" dirty="0" err="1"/>
              <a:t>Pendahuluan</a:t>
            </a:r>
            <a:endParaRPr lang="en-ID" dirty="0"/>
          </a:p>
        </p:txBody>
      </p:sp>
      <p:sp>
        <p:nvSpPr>
          <p:cNvPr id="3" name="Content Placeholder 2">
            <a:extLst>
              <a:ext uri="{FF2B5EF4-FFF2-40B4-BE49-F238E27FC236}">
                <a16:creationId xmlns:a16="http://schemas.microsoft.com/office/drawing/2014/main" id="{324719C7-5A10-6D40-983F-554B67FD31C2}"/>
              </a:ext>
            </a:extLst>
          </p:cNvPr>
          <p:cNvSpPr>
            <a:spLocks noGrp="1"/>
          </p:cNvSpPr>
          <p:nvPr>
            <p:ph idx="1"/>
          </p:nvPr>
        </p:nvSpPr>
        <p:spPr/>
        <p:txBody>
          <a:bodyPr/>
          <a:lstStyle/>
          <a:p>
            <a:r>
              <a:rPr lang="en-US" dirty="0" err="1"/>
              <a:t>Latar</a:t>
            </a:r>
            <a:r>
              <a:rPr lang="en-US" dirty="0"/>
              <a:t> </a:t>
            </a:r>
            <a:r>
              <a:rPr lang="en-US" dirty="0" err="1"/>
              <a:t>belakang</a:t>
            </a:r>
            <a:r>
              <a:rPr lang="en-US" dirty="0"/>
              <a:t>, </a:t>
            </a:r>
            <a:r>
              <a:rPr lang="en-US" dirty="0" err="1"/>
              <a:t>tujuan</a:t>
            </a:r>
            <a:r>
              <a:rPr lang="en-US" dirty="0"/>
              <a:t> </a:t>
            </a:r>
            <a:r>
              <a:rPr lang="en-US" dirty="0" err="1"/>
              <a:t>serta</a:t>
            </a:r>
            <a:r>
              <a:rPr lang="en-US" dirty="0"/>
              <a:t> </a:t>
            </a:r>
            <a:r>
              <a:rPr lang="en-US" dirty="0" err="1"/>
              <a:t>ruang</a:t>
            </a:r>
            <a:r>
              <a:rPr lang="en-US" dirty="0"/>
              <a:t> </a:t>
            </a:r>
            <a:r>
              <a:rPr lang="en-US" dirty="0" err="1"/>
              <a:t>lingkup</a:t>
            </a:r>
            <a:r>
              <a:rPr lang="en-US" dirty="0"/>
              <a:t> </a:t>
            </a:r>
            <a:r>
              <a:rPr lang="en-US" dirty="0" err="1"/>
              <a:t>penelitian</a:t>
            </a:r>
            <a:r>
              <a:rPr lang="en-US" dirty="0"/>
              <a:t> </a:t>
            </a:r>
            <a:endParaRPr lang="en-ID" dirty="0"/>
          </a:p>
        </p:txBody>
      </p:sp>
      <p:sp>
        <p:nvSpPr>
          <p:cNvPr id="4" name="Content Placeholder 3">
            <a:extLst>
              <a:ext uri="{FF2B5EF4-FFF2-40B4-BE49-F238E27FC236}">
                <a16:creationId xmlns:a16="http://schemas.microsoft.com/office/drawing/2014/main" id="{B4A66AEA-6DB2-8766-EF6B-02294C9C2F78}"/>
              </a:ext>
            </a:extLst>
          </p:cNvPr>
          <p:cNvSpPr>
            <a:spLocks noGrp="1"/>
          </p:cNvSpPr>
          <p:nvPr>
            <p:ph sz="quarter" idx="13"/>
          </p:nvPr>
        </p:nvSpPr>
        <p:spPr>
          <a:xfrm>
            <a:off x="55879" y="990293"/>
            <a:ext cx="5667227" cy="5682513"/>
          </a:xfrm>
        </p:spPr>
        <p:txBody>
          <a:bodyPr>
            <a:noAutofit/>
          </a:bodyPr>
          <a:lstStyle/>
          <a:p>
            <a:pPr algn="just">
              <a:lnSpc>
                <a:spcPct val="120000"/>
              </a:lnSpc>
            </a:pPr>
            <a:r>
              <a:rPr lang="en-ID" sz="1500" dirty="0">
                <a:latin typeface="Myriad Pro Cond" panose="020B0506030403020204"/>
              </a:rPr>
              <a:t>Bank Indonesia </a:t>
            </a:r>
            <a:r>
              <a:rPr lang="en-ID" sz="1500" dirty="0" err="1">
                <a:latin typeface="Myriad Pro Cond" panose="020B0506030403020204"/>
              </a:rPr>
              <a:t>mengacu</a:t>
            </a:r>
            <a:r>
              <a:rPr lang="en-ID" sz="1500" dirty="0">
                <a:latin typeface="Myriad Pro Cond" panose="020B0506030403020204"/>
              </a:rPr>
              <a:t> pada Forecasting and Policy Analysis System (FPAS) </a:t>
            </a:r>
            <a:r>
              <a:rPr lang="en-ID" sz="1500" dirty="0" err="1">
                <a:latin typeface="Myriad Pro Cond" panose="020B0506030403020204"/>
              </a:rPr>
              <a:t>untuk</a:t>
            </a:r>
            <a:r>
              <a:rPr lang="en-ID" sz="1500" dirty="0">
                <a:latin typeface="Myriad Pro Cond" panose="020B0506030403020204"/>
              </a:rPr>
              <a:t> </a:t>
            </a:r>
            <a:r>
              <a:rPr lang="en-ID" sz="1500" dirty="0" err="1">
                <a:latin typeface="Myriad Pro Cond" panose="020B0506030403020204"/>
              </a:rPr>
              <a:t>melakukan</a:t>
            </a:r>
            <a:r>
              <a:rPr lang="en-ID" sz="1500" dirty="0">
                <a:latin typeface="Myriad Pro Cond" panose="020B0506030403020204"/>
              </a:rPr>
              <a:t> </a:t>
            </a:r>
            <a:r>
              <a:rPr lang="en-ID" sz="1500" dirty="0" err="1">
                <a:latin typeface="Myriad Pro Cond" panose="020B0506030403020204"/>
              </a:rPr>
              <a:t>proyeksi</a:t>
            </a:r>
            <a:endParaRPr lang="en-ID" sz="1500" dirty="0">
              <a:latin typeface="Myriad Pro Cond" panose="020B0506030403020204"/>
            </a:endParaRPr>
          </a:p>
          <a:p>
            <a:pPr algn="just">
              <a:lnSpc>
                <a:spcPct val="120000"/>
              </a:lnSpc>
            </a:pPr>
            <a:r>
              <a:rPr lang="en-ID" sz="1500" dirty="0" err="1">
                <a:latin typeface="Myriad Pro Cond" panose="020B0506030403020204"/>
              </a:rPr>
              <a:t>Terdapat</a:t>
            </a:r>
            <a:r>
              <a:rPr lang="en-ID" sz="1500" dirty="0">
                <a:latin typeface="Myriad Pro Cond" panose="020B0506030403020204"/>
              </a:rPr>
              <a:t> </a:t>
            </a:r>
            <a:r>
              <a:rPr lang="en-ID" sz="1500" dirty="0" err="1">
                <a:latin typeface="Myriad Pro Cond" panose="020B0506030403020204"/>
              </a:rPr>
              <a:t>beberapa</a:t>
            </a:r>
            <a:r>
              <a:rPr lang="en-ID" sz="1500" dirty="0">
                <a:latin typeface="Myriad Pro Cond" panose="020B0506030403020204"/>
              </a:rPr>
              <a:t> model yang </a:t>
            </a:r>
            <a:r>
              <a:rPr lang="en-ID" sz="1500" dirty="0" err="1">
                <a:latin typeface="Myriad Pro Cond" panose="020B0506030403020204"/>
              </a:rPr>
              <a:t>dipakai</a:t>
            </a:r>
            <a:r>
              <a:rPr lang="en-ID" sz="1500" dirty="0">
                <a:latin typeface="Myriad Pro Cond" panose="020B0506030403020204"/>
              </a:rPr>
              <a:t> Bank Indonesia </a:t>
            </a:r>
            <a:r>
              <a:rPr lang="en-ID" sz="1500" dirty="0" err="1">
                <a:latin typeface="Myriad Pro Cond" panose="020B0506030403020204"/>
              </a:rPr>
              <a:t>dalam</a:t>
            </a:r>
            <a:r>
              <a:rPr lang="en-ID" sz="1500" dirty="0">
                <a:latin typeface="Myriad Pro Cond" panose="020B0506030403020204"/>
              </a:rPr>
              <a:t> FPAS </a:t>
            </a:r>
            <a:r>
              <a:rPr lang="en-ID" sz="1500" dirty="0" err="1">
                <a:latin typeface="Myriad Pro Cond" panose="020B0506030403020204"/>
              </a:rPr>
              <a:t>antara</a:t>
            </a:r>
            <a:r>
              <a:rPr lang="en-ID" sz="1500" dirty="0">
                <a:latin typeface="Myriad Pro Cond" panose="020B0506030403020204"/>
              </a:rPr>
              <a:t> lain:(i) BIPOLMIX </a:t>
            </a:r>
            <a:r>
              <a:rPr lang="en-ID" sz="1500" dirty="0" err="1">
                <a:latin typeface="Myriad Pro Cond" panose="020B0506030403020204"/>
              </a:rPr>
              <a:t>sebagai</a:t>
            </a:r>
            <a:r>
              <a:rPr lang="en-ID" sz="1500" dirty="0">
                <a:latin typeface="Myriad Pro Cond" panose="020B0506030403020204"/>
              </a:rPr>
              <a:t> model inti, (ii) SOFIE </a:t>
            </a:r>
            <a:r>
              <a:rPr lang="en-ID" sz="1500" dirty="0" err="1">
                <a:latin typeface="Myriad Pro Cond" panose="020B0506030403020204"/>
              </a:rPr>
              <a:t>untuk</a:t>
            </a:r>
            <a:r>
              <a:rPr lang="en-ID" sz="1500" dirty="0">
                <a:latin typeface="Myriad Pro Cond" panose="020B0506030403020204"/>
              </a:rPr>
              <a:t> </a:t>
            </a:r>
            <a:r>
              <a:rPr lang="en-ID" sz="1500" dirty="0" err="1">
                <a:latin typeface="Myriad Pro Cond" panose="020B0506030403020204"/>
              </a:rPr>
              <a:t>disagregasi</a:t>
            </a:r>
            <a:r>
              <a:rPr lang="en-ID" sz="1500" dirty="0">
                <a:latin typeface="Myriad Pro Cond" panose="020B0506030403020204"/>
              </a:rPr>
              <a:t> </a:t>
            </a:r>
            <a:r>
              <a:rPr lang="en-ID" sz="1500" dirty="0" err="1">
                <a:latin typeface="Myriad Pro Cond" panose="020B0506030403020204"/>
              </a:rPr>
              <a:t>dari</a:t>
            </a:r>
            <a:r>
              <a:rPr lang="en-ID" sz="1500" dirty="0">
                <a:latin typeface="Myriad Pro Cond" panose="020B0506030403020204"/>
              </a:rPr>
              <a:t> model inti,  (iii) MODBI </a:t>
            </a:r>
            <a:r>
              <a:rPr lang="en-ID" sz="1500" dirty="0" err="1">
                <a:latin typeface="Myriad Pro Cond" panose="020B0506030403020204"/>
              </a:rPr>
              <a:t>untuk</a:t>
            </a:r>
            <a:r>
              <a:rPr lang="en-ID" sz="1500" dirty="0">
                <a:latin typeface="Myriad Pro Cond" panose="020B0506030403020204"/>
              </a:rPr>
              <a:t> </a:t>
            </a:r>
            <a:r>
              <a:rPr lang="en-ID" sz="1500" dirty="0" err="1">
                <a:latin typeface="Myriad Pro Cond" panose="020B0506030403020204"/>
              </a:rPr>
              <a:t>jangka</a:t>
            </a:r>
            <a:r>
              <a:rPr lang="en-ID" sz="1500" dirty="0">
                <a:latin typeface="Myriad Pro Cond" panose="020B0506030403020204"/>
              </a:rPr>
              <a:t> </a:t>
            </a:r>
            <a:r>
              <a:rPr lang="en-ID" sz="1500" dirty="0" err="1">
                <a:latin typeface="Myriad Pro Cond" panose="020B0506030403020204"/>
              </a:rPr>
              <a:t>menengah-panjang</a:t>
            </a:r>
            <a:r>
              <a:rPr lang="en-ID" sz="1500" dirty="0">
                <a:latin typeface="Myriad Pro Cond" panose="020B0506030403020204"/>
              </a:rPr>
              <a:t>, dan (iv) </a:t>
            </a:r>
            <a:r>
              <a:rPr lang="en-ID" sz="1500" dirty="0" err="1">
                <a:latin typeface="Myriad Pro Cond" panose="020B0506030403020204"/>
              </a:rPr>
              <a:t>beberapa</a:t>
            </a:r>
            <a:r>
              <a:rPr lang="en-ID" sz="1500" dirty="0">
                <a:latin typeface="Myriad Pro Cond" panose="020B0506030403020204"/>
              </a:rPr>
              <a:t> model </a:t>
            </a:r>
            <a:r>
              <a:rPr lang="en-ID" sz="1500" dirty="0" err="1">
                <a:latin typeface="Myriad Pro Cond" panose="020B0506030403020204"/>
              </a:rPr>
              <a:t>penunjang</a:t>
            </a:r>
            <a:r>
              <a:rPr lang="en-ID" sz="1500" dirty="0">
                <a:latin typeface="Myriad Pro Cond" panose="020B0506030403020204"/>
              </a:rPr>
              <a:t> </a:t>
            </a:r>
            <a:r>
              <a:rPr lang="en-ID" sz="1500" dirty="0" err="1">
                <a:latin typeface="Myriad Pro Cond" panose="020B0506030403020204"/>
              </a:rPr>
              <a:t>lainnya</a:t>
            </a:r>
            <a:r>
              <a:rPr lang="en-ID" sz="1500" dirty="0">
                <a:latin typeface="Myriad Pro Cond" panose="020B0506030403020204"/>
              </a:rPr>
              <a:t> </a:t>
            </a:r>
            <a:r>
              <a:rPr lang="en-ID" sz="1500" dirty="0" err="1">
                <a:latin typeface="Myriad Pro Cond" panose="020B0506030403020204"/>
              </a:rPr>
              <a:t>seperti</a:t>
            </a:r>
            <a:r>
              <a:rPr lang="en-ID" sz="1500" dirty="0">
                <a:latin typeface="Myriad Pro Cond" panose="020B0506030403020204"/>
              </a:rPr>
              <a:t> ISMA </a:t>
            </a:r>
            <a:r>
              <a:rPr lang="en-ID" sz="1500" dirty="0" err="1">
                <a:latin typeface="Myriad Pro Cond" panose="020B0506030403020204"/>
              </a:rPr>
              <a:t>untuk</a:t>
            </a:r>
            <a:r>
              <a:rPr lang="en-ID" sz="1500" dirty="0">
                <a:latin typeface="Myriad Pro Cond" panose="020B0506030403020204"/>
              </a:rPr>
              <a:t> </a:t>
            </a:r>
            <a:r>
              <a:rPr lang="en-ID" sz="1500" dirty="0" err="1">
                <a:latin typeface="Myriad Pro Cond" panose="020B0506030403020204"/>
              </a:rPr>
              <a:t>sektoral</a:t>
            </a:r>
            <a:r>
              <a:rPr lang="en-ID" sz="1500" dirty="0">
                <a:latin typeface="Myriad Pro Cond" panose="020B0506030403020204"/>
              </a:rPr>
              <a:t>, model </a:t>
            </a:r>
            <a:r>
              <a:rPr lang="en-ID" sz="1500" dirty="0" err="1">
                <a:latin typeface="Myriad Pro Cond" panose="020B0506030403020204"/>
              </a:rPr>
              <a:t>untuk</a:t>
            </a:r>
            <a:r>
              <a:rPr lang="en-ID" sz="1500" dirty="0">
                <a:latin typeface="Myriad Pro Cond" panose="020B0506030403020204"/>
              </a:rPr>
              <a:t> NPI</a:t>
            </a:r>
          </a:p>
          <a:p>
            <a:pPr algn="just">
              <a:lnSpc>
                <a:spcPct val="120000"/>
              </a:lnSpc>
            </a:pPr>
            <a:r>
              <a:rPr lang="en-ID" sz="1500" dirty="0" err="1">
                <a:latin typeface="Myriad Pro Cond" panose="020B0506030403020204"/>
              </a:rPr>
              <a:t>Selain</a:t>
            </a:r>
            <a:r>
              <a:rPr lang="en-ID" sz="1500" dirty="0">
                <a:latin typeface="Myriad Pro Cond" panose="020B0506030403020204"/>
              </a:rPr>
              <a:t> model – model yang </a:t>
            </a:r>
            <a:r>
              <a:rPr lang="en-ID" sz="1500" dirty="0" err="1">
                <a:latin typeface="Myriad Pro Cond" panose="020B0506030403020204"/>
              </a:rPr>
              <a:t>disebutkan</a:t>
            </a:r>
            <a:r>
              <a:rPr lang="en-ID" sz="1500" dirty="0">
                <a:latin typeface="Myriad Pro Cond" panose="020B0506030403020204"/>
              </a:rPr>
              <a:t> di </a:t>
            </a:r>
            <a:r>
              <a:rPr lang="en-ID" sz="1500" dirty="0" err="1">
                <a:latin typeface="Myriad Pro Cond" panose="020B0506030403020204"/>
              </a:rPr>
              <a:t>atas</a:t>
            </a:r>
            <a:r>
              <a:rPr lang="en-ID" sz="1500" dirty="0">
                <a:latin typeface="Myriad Pro Cond" panose="020B0506030403020204"/>
              </a:rPr>
              <a:t>, framework (Financial Programming and Policies) FPP (IMF, 2013) </a:t>
            </a:r>
            <a:r>
              <a:rPr lang="en-ID" sz="1500" dirty="0" err="1">
                <a:latin typeface="Myriad Pro Cond" panose="020B0506030403020204"/>
              </a:rPr>
              <a:t>lazim</a:t>
            </a:r>
            <a:r>
              <a:rPr lang="en-ID" sz="1500" dirty="0">
                <a:latin typeface="Myriad Pro Cond" panose="020B0506030403020204"/>
              </a:rPr>
              <a:t> </a:t>
            </a:r>
            <a:r>
              <a:rPr lang="en-ID" sz="1500" dirty="0" err="1">
                <a:latin typeface="Myriad Pro Cond" panose="020B0506030403020204"/>
              </a:rPr>
              <a:t>digunakan</a:t>
            </a:r>
            <a:r>
              <a:rPr lang="en-ID" sz="1500" dirty="0">
                <a:latin typeface="Myriad Pro Cond" panose="020B0506030403020204"/>
              </a:rPr>
              <a:t> </a:t>
            </a:r>
            <a:r>
              <a:rPr lang="en-ID" sz="1500" dirty="0" err="1">
                <a:latin typeface="Myriad Pro Cond" panose="020B0506030403020204"/>
              </a:rPr>
              <a:t>sebagai</a:t>
            </a:r>
            <a:r>
              <a:rPr lang="en-ID" sz="1500" dirty="0">
                <a:latin typeface="Myriad Pro Cond" panose="020B0506030403020204"/>
              </a:rPr>
              <a:t> </a:t>
            </a:r>
            <a:r>
              <a:rPr lang="en-ID" sz="1500" dirty="0" err="1">
                <a:latin typeface="Myriad Pro Cond" panose="020B0506030403020204"/>
              </a:rPr>
              <a:t>alat</a:t>
            </a:r>
            <a:r>
              <a:rPr lang="en-ID" sz="1500" dirty="0">
                <a:latin typeface="Myriad Pro Cond" panose="020B0506030403020204"/>
              </a:rPr>
              <a:t> </a:t>
            </a:r>
            <a:r>
              <a:rPr lang="en-ID" sz="1500" dirty="0" err="1">
                <a:latin typeface="Myriad Pro Cond" panose="020B0506030403020204"/>
              </a:rPr>
              <a:t>untuk</a:t>
            </a:r>
            <a:r>
              <a:rPr lang="en-ID" sz="1500" dirty="0">
                <a:latin typeface="Myriad Pro Cond" panose="020B0506030403020204"/>
              </a:rPr>
              <a:t> </a:t>
            </a:r>
            <a:r>
              <a:rPr lang="en-ID" sz="1500" dirty="0" err="1">
                <a:latin typeface="Myriad Pro Cond" panose="020B0506030403020204"/>
              </a:rPr>
              <a:t>proyeksi</a:t>
            </a:r>
            <a:r>
              <a:rPr lang="en-ID" sz="1500" dirty="0">
                <a:latin typeface="Myriad Pro Cond" panose="020B0506030403020204"/>
              </a:rPr>
              <a:t> dan </a:t>
            </a:r>
            <a:r>
              <a:rPr lang="en-ID" sz="1500" dirty="0" err="1">
                <a:latin typeface="Myriad Pro Cond" panose="020B0506030403020204"/>
              </a:rPr>
              <a:t>konsistensi</a:t>
            </a:r>
            <a:r>
              <a:rPr lang="en-ID" sz="1500" dirty="0">
                <a:latin typeface="Myriad Pro Cond" panose="020B0506030403020204"/>
              </a:rPr>
              <a:t> check </a:t>
            </a:r>
            <a:r>
              <a:rPr lang="en-ID" sz="1500" dirty="0" err="1">
                <a:latin typeface="Myriad Pro Cond" panose="020B0506030403020204"/>
              </a:rPr>
              <a:t>besaran</a:t>
            </a:r>
            <a:r>
              <a:rPr lang="en-ID" sz="1500" dirty="0">
                <a:latin typeface="Myriad Pro Cond" panose="020B0506030403020204"/>
              </a:rPr>
              <a:t> </a:t>
            </a:r>
            <a:r>
              <a:rPr lang="en-ID" sz="1500" dirty="0" err="1">
                <a:latin typeface="Myriad Pro Cond" panose="020B0506030403020204"/>
              </a:rPr>
              <a:t>makro</a:t>
            </a:r>
            <a:r>
              <a:rPr lang="en-ID" sz="1500" dirty="0">
                <a:latin typeface="Myriad Pro Cond" panose="020B0506030403020204"/>
              </a:rPr>
              <a:t> </a:t>
            </a:r>
            <a:r>
              <a:rPr lang="en-ID" sz="1500" dirty="0" err="1">
                <a:latin typeface="Myriad Pro Cond" panose="020B0506030403020204"/>
              </a:rPr>
              <a:t>dalam</a:t>
            </a:r>
            <a:r>
              <a:rPr lang="en-ID" sz="1500" dirty="0">
                <a:latin typeface="Myriad Pro Cond" panose="020B0506030403020204"/>
              </a:rPr>
              <a:t> </a:t>
            </a:r>
            <a:r>
              <a:rPr lang="en-ID" sz="1500" dirty="0" err="1">
                <a:latin typeface="Myriad Pro Cond" panose="020B0506030403020204"/>
              </a:rPr>
              <a:t>sektor</a:t>
            </a:r>
            <a:r>
              <a:rPr lang="en-ID" sz="1500" dirty="0">
                <a:latin typeface="Myriad Pro Cond" panose="020B0506030403020204"/>
              </a:rPr>
              <a:t> </a:t>
            </a:r>
            <a:r>
              <a:rPr lang="en-ID" sz="1500" dirty="0" err="1">
                <a:latin typeface="Myriad Pro Cond" panose="020B0506030403020204"/>
              </a:rPr>
              <a:t>perekonomian</a:t>
            </a:r>
            <a:endParaRPr lang="en-ID" sz="1500" dirty="0">
              <a:latin typeface="Myriad Pro Cond" panose="020B0506030403020204"/>
            </a:endParaRPr>
          </a:p>
          <a:p>
            <a:pPr lvl="1" algn="just">
              <a:lnSpc>
                <a:spcPct val="120000"/>
              </a:lnSpc>
            </a:pPr>
            <a:r>
              <a:rPr lang="en-ID" sz="1500" dirty="0" err="1">
                <a:latin typeface="Myriad Pro Cond" panose="020B0506030403020204"/>
              </a:rPr>
              <a:t>Kehandalan</a:t>
            </a:r>
            <a:r>
              <a:rPr lang="en-ID" sz="1500" dirty="0">
                <a:latin typeface="Myriad Pro Cond" panose="020B0506030403020204"/>
              </a:rPr>
              <a:t> framework FPP </a:t>
            </a:r>
            <a:r>
              <a:rPr lang="en-ID" sz="1500" dirty="0" err="1">
                <a:latin typeface="Myriad Pro Cond" panose="020B0506030403020204"/>
              </a:rPr>
              <a:t>untuk</a:t>
            </a:r>
            <a:r>
              <a:rPr lang="en-ID" sz="1500" dirty="0">
                <a:latin typeface="Myriad Pro Cond" panose="020B0506030403020204"/>
              </a:rPr>
              <a:t> consistency checking sangat </a:t>
            </a:r>
            <a:r>
              <a:rPr lang="en-ID" sz="1500" dirty="0" err="1">
                <a:latin typeface="Myriad Pro Cond" panose="020B0506030403020204"/>
              </a:rPr>
              <a:t>tergantung</a:t>
            </a:r>
            <a:r>
              <a:rPr lang="en-ID" sz="1500" dirty="0">
                <a:latin typeface="Myriad Pro Cond" panose="020B0506030403020204"/>
              </a:rPr>
              <a:t> pada</a:t>
            </a:r>
            <a:r>
              <a:rPr lang="en-ID" sz="1500" dirty="0">
                <a:latin typeface="Myriad Pro Cond" panose="020B0506030403020204"/>
                <a:sym typeface="Wingdings" panose="05000000000000000000" pitchFamily="2" charset="2"/>
              </a:rPr>
              <a:t>: (i)</a:t>
            </a:r>
            <a:r>
              <a:rPr lang="en-ID" sz="1500" dirty="0">
                <a:latin typeface="Myriad Pro Cond" panose="020B0506030403020204"/>
              </a:rPr>
              <a:t> </a:t>
            </a:r>
            <a:r>
              <a:rPr lang="en-ID" sz="1500" dirty="0" err="1">
                <a:latin typeface="Myriad Pro Cond" panose="020B0506030403020204"/>
              </a:rPr>
              <a:t>Dalamnya</a:t>
            </a:r>
            <a:r>
              <a:rPr lang="en-ID" sz="1500" dirty="0">
                <a:latin typeface="Myriad Pro Cond" panose="020B0506030403020204"/>
              </a:rPr>
              <a:t> </a:t>
            </a:r>
            <a:r>
              <a:rPr lang="en-ID" sz="1500" dirty="0" err="1">
                <a:latin typeface="Myriad Pro Cond" panose="020B0506030403020204"/>
              </a:rPr>
              <a:t>keterkaitan</a:t>
            </a:r>
            <a:r>
              <a:rPr lang="en-ID" sz="1500" dirty="0">
                <a:latin typeface="Myriad Pro Cond" panose="020B0506030403020204"/>
              </a:rPr>
              <a:t> </a:t>
            </a:r>
            <a:r>
              <a:rPr lang="en-ID" sz="1500" dirty="0" err="1">
                <a:latin typeface="Myriad Pro Cond" panose="020B0506030403020204"/>
              </a:rPr>
              <a:t>antar</a:t>
            </a:r>
            <a:r>
              <a:rPr lang="en-ID" sz="1500" dirty="0">
                <a:latin typeface="Myriad Pro Cond" panose="020B0506030403020204"/>
              </a:rPr>
              <a:t> </a:t>
            </a:r>
            <a:r>
              <a:rPr lang="en-ID" sz="1500" dirty="0" err="1">
                <a:latin typeface="Myriad Pro Cond" panose="020B0506030403020204"/>
              </a:rPr>
              <a:t>sektor</a:t>
            </a:r>
            <a:r>
              <a:rPr lang="en-ID" sz="1500" dirty="0">
                <a:latin typeface="Myriad Pro Cond" panose="020B0506030403020204"/>
              </a:rPr>
              <a:t> </a:t>
            </a:r>
            <a:r>
              <a:rPr lang="en-ID" sz="1500" dirty="0" err="1">
                <a:latin typeface="Myriad Pro Cond" panose="020B0506030403020204"/>
              </a:rPr>
              <a:t>ekonomi</a:t>
            </a:r>
            <a:r>
              <a:rPr lang="en-ID" sz="1500" dirty="0">
                <a:latin typeface="Myriad Pro Cond" panose="020B0506030403020204"/>
              </a:rPr>
              <a:t>, (ii) </a:t>
            </a:r>
            <a:r>
              <a:rPr lang="en-ID" sz="1500" dirty="0" err="1">
                <a:latin typeface="Myriad Pro Cond" panose="020B0506030403020204"/>
              </a:rPr>
              <a:t>Keakuratan</a:t>
            </a:r>
            <a:r>
              <a:rPr lang="en-ID" sz="1500" dirty="0">
                <a:latin typeface="Myriad Pro Cond" panose="020B0506030403020204"/>
              </a:rPr>
              <a:t> dan </a:t>
            </a:r>
            <a:r>
              <a:rPr lang="en-ID" sz="1500" dirty="0" err="1">
                <a:latin typeface="Myriad Pro Cond" panose="020B0506030403020204"/>
              </a:rPr>
              <a:t>kerincian</a:t>
            </a:r>
            <a:r>
              <a:rPr lang="en-ID" sz="1500" dirty="0">
                <a:latin typeface="Myriad Pro Cond" panose="020B0506030403020204"/>
              </a:rPr>
              <a:t> data yang </a:t>
            </a:r>
            <a:r>
              <a:rPr lang="en-ID" sz="1500" dirty="0" err="1">
                <a:latin typeface="Myriad Pro Cond" panose="020B0506030403020204"/>
              </a:rPr>
              <a:t>tersedia</a:t>
            </a:r>
            <a:endParaRPr lang="en-ID" sz="1500" dirty="0">
              <a:latin typeface="Myriad Pro Cond" panose="020B0506030403020204"/>
            </a:endParaRPr>
          </a:p>
        </p:txBody>
      </p:sp>
      <p:sp>
        <p:nvSpPr>
          <p:cNvPr id="5" name="Content Placeholder 3">
            <a:extLst>
              <a:ext uri="{FF2B5EF4-FFF2-40B4-BE49-F238E27FC236}">
                <a16:creationId xmlns:a16="http://schemas.microsoft.com/office/drawing/2014/main" id="{528892E5-BA30-A602-FE07-054F5A7B0324}"/>
              </a:ext>
            </a:extLst>
          </p:cNvPr>
          <p:cNvSpPr txBox="1">
            <a:spLocks/>
          </p:cNvSpPr>
          <p:nvPr/>
        </p:nvSpPr>
        <p:spPr>
          <a:xfrm>
            <a:off x="5953328" y="990292"/>
            <a:ext cx="6040876" cy="2754857"/>
          </a:xfrm>
          <a:prstGeom prst="rect">
            <a:avLst/>
          </a:prstGeom>
        </p:spPr>
        <p:txBody>
          <a:bodyPr wrap="square">
            <a:noAutofit/>
          </a:bodyPr>
          <a:lstStyle>
            <a:lvl1pPr marL="180975" indent="-180975" algn="l" defTabSz="914400" rtl="0" eaLnBrk="1" latinLnBrk="0" hangingPunct="1">
              <a:lnSpc>
                <a:spcPct val="90000"/>
              </a:lnSpc>
              <a:spcBef>
                <a:spcPts val="0"/>
              </a:spcBef>
              <a:spcAft>
                <a:spcPts val="300"/>
              </a:spcAft>
              <a:buFont typeface="Arial" panose="020B0604020202020204" pitchFamily="34" charset="0"/>
              <a:buChar char="•"/>
              <a:defRPr lang="en-US" sz="1600" b="0" i="0" kern="1200" baseline="0">
                <a:solidFill>
                  <a:schemeClr val="tx1"/>
                </a:solidFill>
                <a:latin typeface="+mn-lt"/>
                <a:ea typeface="+mn-ea"/>
                <a:cs typeface="+mn-cs"/>
              </a:defRPr>
            </a:lvl1pPr>
            <a:lvl2pPr marL="444500" indent="-263525" algn="l" defTabSz="914400" rtl="0" eaLnBrk="1" latinLnBrk="0" hangingPunct="1">
              <a:lnSpc>
                <a:spcPct val="90000"/>
              </a:lnSpc>
              <a:spcBef>
                <a:spcPts val="0"/>
              </a:spcBef>
              <a:spcAft>
                <a:spcPts val="300"/>
              </a:spcAft>
              <a:buFont typeface="Wingdings" panose="05000000000000000000" pitchFamily="2" charset="2"/>
              <a:buChar char="ü"/>
              <a:defRPr lang="en-US" sz="1600" kern="1200">
                <a:solidFill>
                  <a:schemeClr val="tx1"/>
                </a:solidFill>
                <a:latin typeface="+mn-lt"/>
                <a:ea typeface="+mn-ea"/>
                <a:cs typeface="+mn-cs"/>
              </a:defRPr>
            </a:lvl2pPr>
            <a:lvl3pPr marL="715963" indent="-271463" algn="l" defTabSz="914400" rtl="0" eaLnBrk="1" latinLnBrk="0" hangingPunct="1">
              <a:lnSpc>
                <a:spcPct val="90000"/>
              </a:lnSpc>
              <a:spcBef>
                <a:spcPts val="0"/>
              </a:spcBef>
              <a:spcAft>
                <a:spcPts val="300"/>
              </a:spcAft>
              <a:buFont typeface="Courier New" panose="02070309020205020404" pitchFamily="49" charset="0"/>
              <a:buChar char="o"/>
              <a:defRPr lang="en-US"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lang="en-US"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en-ID" sz="1500" dirty="0" err="1">
                <a:latin typeface="Myriad Pro Cond" panose="020B0506030403020204"/>
              </a:rPr>
              <a:t>Tujuan</a:t>
            </a:r>
            <a:endParaRPr lang="en-ID" sz="1500" dirty="0">
              <a:latin typeface="Myriad Pro Cond" panose="020B0506030403020204"/>
            </a:endParaRPr>
          </a:p>
          <a:p>
            <a:pPr lvl="1" algn="just">
              <a:lnSpc>
                <a:spcPct val="120000"/>
              </a:lnSpc>
            </a:pPr>
            <a:r>
              <a:rPr lang="en-ID" sz="1500" dirty="0" err="1">
                <a:latin typeface="Myriad Pro Cond" panose="020B0506030403020204"/>
              </a:rPr>
              <a:t>Mengembangkan</a:t>
            </a:r>
            <a:r>
              <a:rPr lang="en-ID" sz="1500" dirty="0">
                <a:latin typeface="Myriad Pro Cond" panose="020B0506030403020204"/>
              </a:rPr>
              <a:t> </a:t>
            </a:r>
            <a:r>
              <a:rPr lang="en-ID" sz="1500" dirty="0" err="1">
                <a:latin typeface="Myriad Pro Cond" panose="020B0506030403020204"/>
              </a:rPr>
              <a:t>alat</a:t>
            </a:r>
            <a:r>
              <a:rPr lang="en-ID" sz="1500" dirty="0">
                <a:latin typeface="Myriad Pro Cond" panose="020B0506030403020204"/>
              </a:rPr>
              <a:t> FPAS consistency check yang </a:t>
            </a:r>
            <a:r>
              <a:rPr lang="en-ID" sz="1500" dirty="0" err="1">
                <a:latin typeface="Myriad Pro Cond" panose="020B0506030403020204"/>
              </a:rPr>
              <a:t>dapat</a:t>
            </a:r>
            <a:r>
              <a:rPr lang="en-ID" sz="1500" dirty="0">
                <a:latin typeface="Myriad Pro Cond" panose="020B0506030403020204"/>
              </a:rPr>
              <a:t> </a:t>
            </a:r>
            <a:r>
              <a:rPr lang="en-ID" sz="1500" dirty="0" err="1">
                <a:latin typeface="Myriad Pro Cond" panose="020B0506030403020204"/>
              </a:rPr>
              <a:t>digunakan</a:t>
            </a:r>
            <a:r>
              <a:rPr lang="en-ID" sz="1500" dirty="0">
                <a:latin typeface="Myriad Pro Cond" panose="020B0506030403020204"/>
              </a:rPr>
              <a:t> </a:t>
            </a:r>
            <a:r>
              <a:rPr lang="en-ID" sz="1500" dirty="0" err="1">
                <a:latin typeface="Myriad Pro Cond" panose="020B0506030403020204"/>
              </a:rPr>
              <a:t>dalam</a:t>
            </a:r>
            <a:r>
              <a:rPr lang="en-ID" sz="1500" dirty="0">
                <a:latin typeface="Myriad Pro Cond" panose="020B0506030403020204"/>
              </a:rPr>
              <a:t> </a:t>
            </a:r>
            <a:r>
              <a:rPr lang="en-ID" sz="1500" dirty="0" err="1">
                <a:latin typeface="Myriad Pro Cond" panose="020B0506030403020204"/>
              </a:rPr>
              <a:t>analisis</a:t>
            </a:r>
            <a:r>
              <a:rPr lang="en-ID" sz="1500" dirty="0">
                <a:latin typeface="Myriad Pro Cond" panose="020B0506030403020204"/>
              </a:rPr>
              <a:t> </a:t>
            </a:r>
            <a:r>
              <a:rPr lang="en-ID" sz="1500" dirty="0" err="1">
                <a:latin typeface="Myriad Pro Cond" panose="020B0506030403020204"/>
              </a:rPr>
              <a:t>serta</a:t>
            </a:r>
            <a:r>
              <a:rPr lang="en-ID" sz="1500" dirty="0">
                <a:latin typeface="Myriad Pro Cond" panose="020B0506030403020204"/>
              </a:rPr>
              <a:t> </a:t>
            </a:r>
            <a:r>
              <a:rPr lang="en-ID" sz="1500" dirty="0" err="1">
                <a:latin typeface="Myriad Pro Cond" panose="020B0506030403020204"/>
              </a:rPr>
              <a:t>mendukung</a:t>
            </a:r>
            <a:r>
              <a:rPr lang="en-ID" sz="1500" dirty="0">
                <a:latin typeface="Myriad Pro Cond" panose="020B0506030403020204"/>
              </a:rPr>
              <a:t> </a:t>
            </a:r>
            <a:r>
              <a:rPr lang="en-ID" sz="1500" dirty="0" err="1">
                <a:latin typeface="Myriad Pro Cond" panose="020B0506030403020204"/>
              </a:rPr>
              <a:t>efektivitas</a:t>
            </a:r>
            <a:r>
              <a:rPr lang="en-ID" sz="1500" dirty="0">
                <a:latin typeface="Myriad Pro Cond" panose="020B0506030403020204"/>
              </a:rPr>
              <a:t> </a:t>
            </a:r>
            <a:r>
              <a:rPr lang="en-ID" sz="1500" dirty="0" err="1">
                <a:latin typeface="Myriad Pro Cond" panose="020B0506030403020204"/>
              </a:rPr>
              <a:t>penerapan</a:t>
            </a:r>
            <a:r>
              <a:rPr lang="en-ID" sz="1500" dirty="0">
                <a:latin typeface="Myriad Pro Cond" panose="020B0506030403020204"/>
              </a:rPr>
              <a:t> BIPOLMIX</a:t>
            </a:r>
          </a:p>
          <a:p>
            <a:pPr lvl="2" algn="just">
              <a:lnSpc>
                <a:spcPct val="120000"/>
              </a:lnSpc>
            </a:pPr>
            <a:r>
              <a:rPr lang="en-ID" sz="1500" dirty="0">
                <a:latin typeface="Myriad Pro Cond" panose="020B0506030403020204"/>
              </a:rPr>
              <a:t>Hasil </a:t>
            </a:r>
            <a:r>
              <a:rPr lang="en-ID" sz="1500" dirty="0" err="1">
                <a:latin typeface="Myriad Pro Cond" panose="020B0506030403020204"/>
              </a:rPr>
              <a:t>dari</a:t>
            </a:r>
            <a:r>
              <a:rPr lang="en-ID" sz="1500" dirty="0">
                <a:latin typeface="Myriad Pro Cond" panose="020B0506030403020204"/>
              </a:rPr>
              <a:t> </a:t>
            </a:r>
            <a:r>
              <a:rPr lang="en-ID" sz="1500" dirty="0" err="1">
                <a:latin typeface="Myriad Pro Cond" panose="020B0506030403020204"/>
              </a:rPr>
              <a:t>penelitian</a:t>
            </a:r>
            <a:r>
              <a:rPr lang="en-ID" sz="1500" dirty="0">
                <a:latin typeface="Myriad Pro Cond" panose="020B0506030403020204"/>
              </a:rPr>
              <a:t> </a:t>
            </a:r>
            <a:r>
              <a:rPr lang="en-ID" sz="1500" dirty="0" err="1">
                <a:latin typeface="Myriad Pro Cond" panose="020B0506030403020204"/>
              </a:rPr>
              <a:t>ini</a:t>
            </a:r>
            <a:r>
              <a:rPr lang="en-ID" sz="1500" dirty="0">
                <a:latin typeface="Myriad Pro Cond" panose="020B0506030403020204"/>
              </a:rPr>
              <a:t> </a:t>
            </a:r>
            <a:r>
              <a:rPr lang="en-ID" sz="1500" dirty="0" err="1">
                <a:latin typeface="Myriad Pro Cond" panose="020B0506030403020204"/>
              </a:rPr>
              <a:t>adalah</a:t>
            </a:r>
            <a:r>
              <a:rPr lang="en-ID" sz="1500" dirty="0">
                <a:latin typeface="Myriad Pro Cond" panose="020B0506030403020204"/>
              </a:rPr>
              <a:t> framework/model yang </a:t>
            </a:r>
            <a:r>
              <a:rPr lang="en-ID" sz="1500" dirty="0" err="1">
                <a:latin typeface="Myriad Pro Cond" panose="020B0506030403020204"/>
              </a:rPr>
              <a:t>mampu</a:t>
            </a:r>
            <a:r>
              <a:rPr lang="en-ID" sz="1500" dirty="0">
                <a:latin typeface="Myriad Pro Cond" panose="020B0506030403020204"/>
              </a:rPr>
              <a:t> </a:t>
            </a:r>
            <a:r>
              <a:rPr lang="en-ID" sz="1500" dirty="0" err="1">
                <a:latin typeface="Myriad Pro Cond" panose="020B0506030403020204"/>
              </a:rPr>
              <a:t>membantu</a:t>
            </a:r>
            <a:r>
              <a:rPr lang="en-ID" sz="1500" dirty="0">
                <a:latin typeface="Myriad Pro Cond" panose="020B0506030403020204"/>
              </a:rPr>
              <a:t> dan </a:t>
            </a:r>
            <a:r>
              <a:rPr lang="en-ID" sz="1500" dirty="0" err="1">
                <a:latin typeface="Myriad Pro Cond" panose="020B0506030403020204"/>
              </a:rPr>
              <a:t>mendukung</a:t>
            </a:r>
            <a:r>
              <a:rPr lang="en-ID" sz="1500" dirty="0">
                <a:latin typeface="Myriad Pro Cond" panose="020B0506030403020204"/>
              </a:rPr>
              <a:t> proses FPAS di DKEM Bank Indonesia, </a:t>
            </a:r>
            <a:r>
              <a:rPr lang="en-ID" sz="1500" dirty="0" err="1">
                <a:latin typeface="Myriad Pro Cond" panose="020B0506030403020204"/>
              </a:rPr>
              <a:t>menangkap</a:t>
            </a:r>
            <a:r>
              <a:rPr lang="en-ID" sz="1500" dirty="0">
                <a:latin typeface="Myriad Pro Cond" panose="020B0506030403020204"/>
              </a:rPr>
              <a:t> </a:t>
            </a:r>
            <a:r>
              <a:rPr lang="en-ID" sz="1500" dirty="0" err="1">
                <a:latin typeface="Myriad Pro Cond" panose="020B0506030403020204"/>
              </a:rPr>
              <a:t>relasi</a:t>
            </a:r>
            <a:r>
              <a:rPr lang="en-ID" sz="1500" dirty="0">
                <a:latin typeface="Myriad Pro Cond" panose="020B0506030403020204"/>
              </a:rPr>
              <a:t> </a:t>
            </a:r>
            <a:r>
              <a:rPr lang="en-ID" sz="1500" dirty="0" err="1">
                <a:latin typeface="Myriad Pro Cond" panose="020B0506030403020204"/>
              </a:rPr>
              <a:t>antar</a:t>
            </a:r>
            <a:r>
              <a:rPr lang="en-ID" sz="1500" dirty="0">
                <a:latin typeface="Myriad Pro Cond" panose="020B0506030403020204"/>
              </a:rPr>
              <a:t> </a:t>
            </a:r>
            <a:r>
              <a:rPr lang="en-ID" sz="1500" dirty="0" err="1">
                <a:latin typeface="Myriad Pro Cond" panose="020B0506030403020204"/>
              </a:rPr>
              <a:t>variabel</a:t>
            </a:r>
            <a:r>
              <a:rPr lang="en-ID" sz="1500" dirty="0">
                <a:latin typeface="Myriad Pro Cond" panose="020B0506030403020204"/>
              </a:rPr>
              <a:t> </a:t>
            </a:r>
            <a:r>
              <a:rPr lang="en-ID" sz="1500" dirty="0" err="1">
                <a:latin typeface="Myriad Pro Cond" panose="020B0506030403020204"/>
              </a:rPr>
              <a:t>untuk</a:t>
            </a:r>
            <a:r>
              <a:rPr lang="en-ID" sz="1500" dirty="0">
                <a:latin typeface="Myriad Pro Cond" panose="020B0506030403020204"/>
              </a:rPr>
              <a:t> </a:t>
            </a:r>
            <a:r>
              <a:rPr lang="en-ID" sz="1500" dirty="0" err="1">
                <a:latin typeface="Myriad Pro Cond" panose="020B0506030403020204"/>
              </a:rPr>
              <a:t>memastikan</a:t>
            </a:r>
            <a:r>
              <a:rPr lang="en-ID" sz="1500" dirty="0">
                <a:latin typeface="Myriad Pro Cond" panose="020B0506030403020204"/>
              </a:rPr>
              <a:t> </a:t>
            </a:r>
            <a:r>
              <a:rPr lang="en-ID" sz="1500" dirty="0" err="1">
                <a:latin typeface="Myriad Pro Cond" panose="020B0506030403020204"/>
              </a:rPr>
              <a:t>konsistensi</a:t>
            </a:r>
            <a:r>
              <a:rPr lang="en-ID" sz="1500" dirty="0">
                <a:latin typeface="Myriad Pro Cond" panose="020B0506030403020204"/>
              </a:rPr>
              <a:t> </a:t>
            </a:r>
            <a:r>
              <a:rPr lang="en-ID" sz="1500" dirty="0" err="1">
                <a:latin typeface="Myriad Pro Cond" panose="020B0506030403020204"/>
              </a:rPr>
              <a:t>proyeksi</a:t>
            </a:r>
            <a:r>
              <a:rPr lang="en-ID" sz="1500" dirty="0">
                <a:latin typeface="Myriad Pro Cond" panose="020B0506030403020204"/>
              </a:rPr>
              <a:t> </a:t>
            </a:r>
            <a:r>
              <a:rPr lang="en-ID" sz="1500" dirty="0" err="1">
                <a:latin typeface="Myriad Pro Cond" panose="020B0506030403020204"/>
              </a:rPr>
              <a:t>makroekonomi</a:t>
            </a:r>
            <a:r>
              <a:rPr lang="en-ID" sz="1500" dirty="0">
                <a:latin typeface="Myriad Pro Cond" panose="020B0506030403020204"/>
              </a:rPr>
              <a:t> </a:t>
            </a:r>
            <a:r>
              <a:rPr lang="en-ID" sz="1500" dirty="0" err="1">
                <a:latin typeface="Myriad Pro Cond" panose="020B0506030403020204"/>
              </a:rPr>
              <a:t>lintas</a:t>
            </a:r>
            <a:r>
              <a:rPr lang="en-ID" sz="1500" dirty="0">
                <a:latin typeface="Myriad Pro Cond" panose="020B0506030403020204"/>
              </a:rPr>
              <a:t> model (</a:t>
            </a:r>
            <a:r>
              <a:rPr lang="en-ID" sz="1500" dirty="0" err="1">
                <a:latin typeface="Myriad Pro Cond" panose="020B0506030403020204"/>
              </a:rPr>
              <a:t>antara</a:t>
            </a:r>
            <a:r>
              <a:rPr lang="en-ID" sz="1500" dirty="0">
                <a:latin typeface="Myriad Pro Cond" panose="020B0506030403020204"/>
              </a:rPr>
              <a:t> lain ARIMBI, SOFIE dan ISMA)</a:t>
            </a:r>
          </a:p>
        </p:txBody>
      </p:sp>
      <p:sp>
        <p:nvSpPr>
          <p:cNvPr id="7" name="Content Placeholder 3">
            <a:extLst>
              <a:ext uri="{FF2B5EF4-FFF2-40B4-BE49-F238E27FC236}">
                <a16:creationId xmlns:a16="http://schemas.microsoft.com/office/drawing/2014/main" id="{22781988-998E-637B-C537-FEA1F15E8798}"/>
              </a:ext>
            </a:extLst>
          </p:cNvPr>
          <p:cNvSpPr txBox="1">
            <a:spLocks/>
          </p:cNvSpPr>
          <p:nvPr/>
        </p:nvSpPr>
        <p:spPr>
          <a:xfrm>
            <a:off x="5953328" y="3745149"/>
            <a:ext cx="6040876" cy="2927657"/>
          </a:xfrm>
          <a:prstGeom prst="rect">
            <a:avLst/>
          </a:prstGeom>
        </p:spPr>
        <p:txBody>
          <a:bodyPr wrap="square">
            <a:noAutofit/>
          </a:bodyPr>
          <a:lstStyle>
            <a:lvl1pPr marL="180975" indent="-180975" algn="l" defTabSz="914400" rtl="0" eaLnBrk="1" latinLnBrk="0" hangingPunct="1">
              <a:lnSpc>
                <a:spcPct val="90000"/>
              </a:lnSpc>
              <a:spcBef>
                <a:spcPts val="0"/>
              </a:spcBef>
              <a:spcAft>
                <a:spcPts val="300"/>
              </a:spcAft>
              <a:buFont typeface="Arial" panose="020B0604020202020204" pitchFamily="34" charset="0"/>
              <a:buChar char="•"/>
              <a:defRPr lang="en-US" sz="1600" b="0" i="0" kern="1200" baseline="0">
                <a:solidFill>
                  <a:schemeClr val="tx1"/>
                </a:solidFill>
                <a:latin typeface="+mn-lt"/>
                <a:ea typeface="+mn-ea"/>
                <a:cs typeface="+mn-cs"/>
              </a:defRPr>
            </a:lvl1pPr>
            <a:lvl2pPr marL="444500" indent="-263525" algn="l" defTabSz="914400" rtl="0" eaLnBrk="1" latinLnBrk="0" hangingPunct="1">
              <a:lnSpc>
                <a:spcPct val="90000"/>
              </a:lnSpc>
              <a:spcBef>
                <a:spcPts val="0"/>
              </a:spcBef>
              <a:spcAft>
                <a:spcPts val="300"/>
              </a:spcAft>
              <a:buFont typeface="Wingdings" panose="05000000000000000000" pitchFamily="2" charset="2"/>
              <a:buChar char="ü"/>
              <a:defRPr lang="en-US" sz="1600" kern="1200">
                <a:solidFill>
                  <a:schemeClr val="tx1"/>
                </a:solidFill>
                <a:latin typeface="+mn-lt"/>
                <a:ea typeface="+mn-ea"/>
                <a:cs typeface="+mn-cs"/>
              </a:defRPr>
            </a:lvl2pPr>
            <a:lvl3pPr marL="715963" indent="-271463" algn="l" defTabSz="914400" rtl="0" eaLnBrk="1" latinLnBrk="0" hangingPunct="1">
              <a:lnSpc>
                <a:spcPct val="90000"/>
              </a:lnSpc>
              <a:spcBef>
                <a:spcPts val="0"/>
              </a:spcBef>
              <a:spcAft>
                <a:spcPts val="300"/>
              </a:spcAft>
              <a:buFont typeface="Courier New" panose="02070309020205020404" pitchFamily="49" charset="0"/>
              <a:buChar char="o"/>
              <a:defRPr lang="en-US" sz="16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lang="en-US"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en-ID" sz="1500" dirty="0">
                <a:latin typeface="Myriad Pro Cond" panose="020B0506030403020204"/>
              </a:rPr>
              <a:t>Ruang </a:t>
            </a:r>
            <a:r>
              <a:rPr lang="en-ID" sz="1500" dirty="0" err="1">
                <a:latin typeface="Myriad Pro Cond" panose="020B0506030403020204"/>
              </a:rPr>
              <a:t>Lingkup</a:t>
            </a:r>
            <a:endParaRPr lang="en-ID" sz="1500" dirty="0">
              <a:latin typeface="Myriad Pro Cond" panose="020B0506030403020204"/>
            </a:endParaRPr>
          </a:p>
          <a:p>
            <a:pPr marL="342900" lvl="0" indent="-342900" algn="just">
              <a:lnSpc>
                <a:spcPct val="115000"/>
              </a:lnSpc>
              <a:buFont typeface="+mj-lt"/>
              <a:buAutoNum type="arabicPeriod"/>
            </a:pPr>
            <a:r>
              <a:rPr lang="en-GB" sz="1500" dirty="0" err="1">
                <a:effectLst/>
                <a:latin typeface="Myriad Pro Cond" panose="020B0506030403020204"/>
                <a:ea typeface="Calibri" panose="020F0502020204030204" pitchFamily="34" charset="0"/>
                <a:cs typeface="Arial" panose="020B0604020202020204" pitchFamily="34" charset="0"/>
              </a:rPr>
              <a:t>Kompilasi</a:t>
            </a:r>
            <a:r>
              <a:rPr lang="en-GB" sz="1500" dirty="0">
                <a:effectLst/>
                <a:latin typeface="Myriad Pro Cond" panose="020B0506030403020204"/>
                <a:ea typeface="Calibri" panose="020F0502020204030204" pitchFamily="34" charset="0"/>
                <a:cs typeface="Arial" panose="020B0604020202020204" pitchFamily="34" charset="0"/>
              </a:rPr>
              <a:t> data </a:t>
            </a:r>
            <a:r>
              <a:rPr lang="en-GB" sz="1500" dirty="0" err="1">
                <a:effectLst/>
                <a:latin typeface="Myriad Pro Cond" panose="020B0506030403020204"/>
                <a:ea typeface="Calibri" panose="020F0502020204030204" pitchFamily="34" charset="0"/>
                <a:cs typeface="Arial" panose="020B0604020202020204" pitchFamily="34" charset="0"/>
              </a:rPr>
              <a:t>triwulanan</a:t>
            </a:r>
            <a:r>
              <a:rPr lang="en-GB" sz="1500" dirty="0">
                <a:effectLst/>
                <a:latin typeface="Myriad Pro Cond" panose="020B0506030403020204"/>
                <a:ea typeface="Calibri" panose="020F0502020204030204" pitchFamily="34" charset="0"/>
                <a:cs typeface="Arial" panose="020B0604020202020204" pitchFamily="34" charset="0"/>
              </a:rPr>
              <a:t> dan </a:t>
            </a:r>
            <a:r>
              <a:rPr lang="en-GB" sz="1500" dirty="0" err="1">
                <a:effectLst/>
                <a:latin typeface="Myriad Pro Cond" panose="020B0506030403020204"/>
                <a:ea typeface="Calibri" panose="020F0502020204030204" pitchFamily="34" charset="0"/>
                <a:cs typeface="Arial" panose="020B0604020202020204" pitchFamily="34" charset="0"/>
              </a:rPr>
              <a:t>tahunan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terkait</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perekonomian</a:t>
            </a:r>
            <a:r>
              <a:rPr lang="en-GB" sz="1500" dirty="0">
                <a:effectLst/>
                <a:latin typeface="Myriad Pro Cond" panose="020B0506030403020204"/>
                <a:ea typeface="Calibri" panose="020F0502020204030204" pitchFamily="34" charset="0"/>
                <a:cs typeface="Arial" panose="020B0604020202020204" pitchFamily="34" charset="0"/>
              </a:rPr>
              <a:t> Indonesia, </a:t>
            </a:r>
            <a:r>
              <a:rPr lang="en-GB" sz="1500" dirty="0" err="1">
                <a:effectLst/>
                <a:latin typeface="Myriad Pro Cond" panose="020B0506030403020204"/>
                <a:ea typeface="Calibri" panose="020F0502020204030204" pitchFamily="34" charset="0"/>
                <a:cs typeface="Arial" panose="020B0604020202020204" pitchFamily="34" charset="0"/>
              </a:rPr>
              <a:t>meliputi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sektor</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riil</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eksternal</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serta</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blok</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moneter</a:t>
            </a:r>
            <a:r>
              <a:rPr lang="en-GB" sz="1500" dirty="0">
                <a:effectLst/>
                <a:latin typeface="Myriad Pro Cond" panose="020B0506030403020204"/>
                <a:ea typeface="Calibri" panose="020F0502020204030204" pitchFamily="34" charset="0"/>
                <a:cs typeface="Arial" panose="020B0604020202020204" pitchFamily="34" charset="0"/>
              </a:rPr>
              <a:t> dan </a:t>
            </a:r>
            <a:r>
              <a:rPr lang="en-GB" sz="1500" dirty="0" err="1">
                <a:effectLst/>
                <a:latin typeface="Myriad Pro Cond" panose="020B0506030403020204"/>
                <a:ea typeface="Calibri" panose="020F0502020204030204" pitchFamily="34" charset="0"/>
                <a:cs typeface="Arial" panose="020B0604020202020204" pitchFamily="34" charset="0"/>
              </a:rPr>
              <a:t>perbankan</a:t>
            </a:r>
            <a:r>
              <a:rPr lang="en-GB" sz="1500" dirty="0">
                <a:effectLst/>
                <a:latin typeface="Myriad Pro Cond" panose="020B0506030403020204"/>
                <a:ea typeface="Calibri" panose="020F0502020204030204" pitchFamily="34" charset="0"/>
                <a:cs typeface="Arial" panose="020B0604020202020204" pitchFamily="34" charset="0"/>
              </a:rPr>
              <a:t>.</a:t>
            </a:r>
            <a:endParaRPr lang="en-ID" sz="1500" dirty="0">
              <a:effectLst/>
              <a:latin typeface="Myriad Pro Cond" panose="020B0506030403020204"/>
              <a:ea typeface="Calibri" panose="020F0502020204030204" pitchFamily="34" charset="0"/>
              <a:cs typeface="Arial" panose="020B0604020202020204" pitchFamily="34" charset="0"/>
            </a:endParaRPr>
          </a:p>
          <a:p>
            <a:pPr marL="342900" lvl="0" indent="-342900" algn="just">
              <a:lnSpc>
                <a:spcPct val="115000"/>
              </a:lnSpc>
              <a:spcAft>
                <a:spcPts val="800"/>
              </a:spcAft>
              <a:buFont typeface="+mj-lt"/>
              <a:buAutoNum type="arabicPeriod"/>
            </a:pPr>
            <a:r>
              <a:rPr lang="en-GB" sz="1500" dirty="0" err="1">
                <a:effectLst/>
                <a:latin typeface="Myriad Pro Cond" panose="020B0506030403020204"/>
                <a:ea typeface="Calibri" panose="020F0502020204030204" pitchFamily="34" charset="0"/>
                <a:cs typeface="Arial" panose="020B0604020202020204" pitchFamily="34" charset="0"/>
              </a:rPr>
              <a:t>Melakukan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penggabungan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i="1" dirty="0">
                <a:effectLst/>
                <a:latin typeface="Myriad Pro Cond" panose="020B0506030403020204"/>
                <a:ea typeface="Calibri" panose="020F0502020204030204" pitchFamily="34" charset="0"/>
                <a:cs typeface="Arial" panose="020B0604020202020204" pitchFamily="34" charset="0"/>
              </a:rPr>
              <a:t>worksheet</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dari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berbagai</a:t>
            </a:r>
            <a:r>
              <a:rPr lang="en-GB" sz="1500" dirty="0">
                <a:effectLst/>
                <a:latin typeface="Myriad Pro Cond" panose="020B0506030403020204"/>
                <a:ea typeface="Calibri" panose="020F0502020204030204" pitchFamily="34" charset="0"/>
                <a:cs typeface="Arial" panose="020B0604020202020204" pitchFamily="34" charset="0"/>
              </a:rPr>
              <a:t> model.</a:t>
            </a:r>
            <a:endParaRPr lang="en-ID" sz="1500" dirty="0">
              <a:latin typeface="Myriad Pro Cond" panose="020B0506030403020204"/>
              <a:ea typeface="Calibri" panose="020F0502020204030204" pitchFamily="34" charset="0"/>
              <a:cs typeface="Arial" panose="020B0604020202020204" pitchFamily="34" charset="0"/>
            </a:endParaRPr>
          </a:p>
          <a:p>
            <a:pPr marL="342900" lvl="0" indent="-342900" algn="just">
              <a:lnSpc>
                <a:spcPct val="115000"/>
              </a:lnSpc>
              <a:spcAft>
                <a:spcPts val="800"/>
              </a:spcAft>
              <a:buFont typeface="+mj-lt"/>
              <a:buAutoNum type="arabicPeriod"/>
            </a:pPr>
            <a:r>
              <a:rPr lang="en-GB" sz="1500" dirty="0" err="1">
                <a:effectLst/>
                <a:latin typeface="Myriad Pro Cond" panose="020B0506030403020204"/>
                <a:ea typeface="Calibri" panose="020F0502020204030204" pitchFamily="34" charset="0"/>
                <a:cs typeface="Arial" panose="020B0604020202020204" pitchFamily="34" charset="0"/>
              </a:rPr>
              <a:t>Melakukan</a:t>
            </a:r>
            <a:r>
              <a:rPr lang="en-GB" sz="1500" dirty="0">
                <a:effectLst/>
                <a:latin typeface="Myriad Pro Cond" panose="020B0506030403020204"/>
                <a:ea typeface="Calibri" panose="020F0502020204030204" pitchFamily="34" charset="0"/>
                <a:cs typeface="Arial" panose="020B0604020202020204" pitchFamily="34" charset="0"/>
              </a:rPr>
              <a:t> proses </a:t>
            </a:r>
            <a:r>
              <a:rPr lang="en-GB" sz="1500" dirty="0" err="1">
                <a:effectLst/>
                <a:latin typeface="Myriad Pro Cond" panose="020B0506030403020204"/>
                <a:ea typeface="Calibri" panose="020F0502020204030204" pitchFamily="34" charset="0"/>
                <a:cs typeface="Arial" panose="020B0604020202020204" pitchFamily="34" charset="0"/>
              </a:rPr>
              <a:t>keterkaitan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antar</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sektor</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antar</a:t>
            </a:r>
            <a:r>
              <a:rPr lang="en-GB" sz="1500" dirty="0">
                <a:effectLst/>
                <a:latin typeface="Myriad Pro Cond" panose="020B0506030403020204"/>
                <a:ea typeface="Calibri" panose="020F0502020204030204" pitchFamily="34" charset="0"/>
                <a:cs typeface="Arial" panose="020B0604020202020204" pitchFamily="34" charset="0"/>
              </a:rPr>
              <a:t> sheet </a:t>
            </a:r>
            <a:r>
              <a:rPr lang="en-GB" sz="1500" dirty="0" err="1">
                <a:effectLst/>
                <a:latin typeface="Myriad Pro Cond" panose="020B0506030403020204"/>
                <a:ea typeface="Calibri" panose="020F0502020204030204" pitchFamily="34" charset="0"/>
                <a:cs typeface="Arial" panose="020B0604020202020204" pitchFamily="34" charset="0"/>
              </a:rPr>
              <a:t>dalam</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i="1" dirty="0">
                <a:effectLst/>
                <a:latin typeface="Myriad Pro Cond" panose="020B0506030403020204"/>
                <a:ea typeface="Calibri" panose="020F0502020204030204" pitchFamily="34" charset="0"/>
                <a:cs typeface="Arial" panose="020B0604020202020204" pitchFamily="34" charset="0"/>
              </a:rPr>
              <a:t>framework</a:t>
            </a:r>
            <a:r>
              <a:rPr lang="en-GB" sz="1500" dirty="0">
                <a:effectLst/>
                <a:latin typeface="Myriad Pro Cond" panose="020B0506030403020204"/>
                <a:ea typeface="Calibri" panose="020F0502020204030204" pitchFamily="34" charset="0"/>
                <a:cs typeface="Arial" panose="020B0604020202020204" pitchFamily="34" charset="0"/>
              </a:rPr>
              <a:t> FPP </a:t>
            </a:r>
            <a:r>
              <a:rPr lang="en-GB" sz="1500" dirty="0" err="1">
                <a:effectLst/>
                <a:latin typeface="Myriad Pro Cond" panose="020B0506030403020204"/>
                <a:ea typeface="Calibri" panose="020F0502020204030204" pitchFamily="34" charset="0"/>
                <a:cs typeface="Arial" panose="020B0604020202020204" pitchFamily="34" charset="0"/>
              </a:rPr>
              <a:t>untuk</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menjamin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dihasilkannya</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proyeksi</a:t>
            </a:r>
            <a:r>
              <a:rPr lang="en-GB" sz="1500" dirty="0">
                <a:effectLst/>
                <a:latin typeface="Myriad Pro Cond" panose="020B0506030403020204"/>
                <a:ea typeface="Calibri" panose="020F0502020204030204" pitchFamily="34" charset="0"/>
                <a:cs typeface="Arial" panose="020B0604020202020204" pitchFamily="34" charset="0"/>
              </a:rPr>
              <a:t> dan </a:t>
            </a:r>
            <a:r>
              <a:rPr lang="en-GB" sz="1500" dirty="0" err="1">
                <a:effectLst/>
                <a:latin typeface="Myriad Pro Cond" panose="020B0506030403020204"/>
                <a:ea typeface="Calibri" panose="020F0502020204030204" pitchFamily="34" charset="0"/>
                <a:cs typeface="Arial" panose="020B0604020202020204" pitchFamily="34" charset="0"/>
              </a:rPr>
              <a:t>analisis</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kebijakan</a:t>
            </a:r>
            <a:r>
              <a:rPr lang="en-GB" sz="1500" dirty="0">
                <a:effectLst/>
                <a:latin typeface="Myriad Pro Cond" panose="020B0506030403020204"/>
                <a:ea typeface="Calibri" panose="020F0502020204030204" pitchFamily="34" charset="0"/>
                <a:cs typeface="Arial" panose="020B0604020202020204" pitchFamily="34" charset="0"/>
              </a:rPr>
              <a:t> yang </a:t>
            </a:r>
            <a:r>
              <a:rPr lang="en-GB" sz="1500" dirty="0" err="1">
                <a:effectLst/>
                <a:latin typeface="Myriad Pro Cond" panose="020B0506030403020204"/>
                <a:ea typeface="Calibri" panose="020F0502020204030204" pitchFamily="34" charset="0"/>
                <a:cs typeface="Arial" panose="020B0604020202020204" pitchFamily="34" charset="0"/>
              </a:rPr>
              <a:t>konsisten</a:t>
            </a:r>
            <a:r>
              <a:rPr lang="en-GB" sz="1500" dirty="0">
                <a:effectLst/>
                <a:latin typeface="Myriad Pro Cond" panose="020B0506030403020204"/>
                <a:ea typeface="Calibri" panose="020F0502020204030204" pitchFamily="34" charset="0"/>
                <a:cs typeface="Arial" panose="020B0604020202020204" pitchFamily="34" charset="0"/>
              </a:rPr>
              <a:t> dan </a:t>
            </a:r>
            <a:r>
              <a:rPr lang="en-GB" sz="1500" dirty="0" err="1">
                <a:effectLst/>
                <a:latin typeface="Myriad Pro Cond" panose="020B0506030403020204"/>
                <a:ea typeface="Calibri" panose="020F0502020204030204" pitchFamily="34" charset="0"/>
                <a:cs typeface="Arial" panose="020B0604020202020204" pitchFamily="34" charset="0"/>
              </a:rPr>
              <a:t>akurat</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sesuai</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dengan</a:t>
            </a:r>
            <a:r>
              <a:rPr lang="en-GB" sz="1500" dirty="0">
                <a:effectLst/>
                <a:latin typeface="Myriad Pro Cond" panose="020B0506030403020204"/>
                <a:ea typeface="Calibri" panose="020F0502020204030204" pitchFamily="34" charset="0"/>
                <a:cs typeface="Arial" panose="020B0604020202020204" pitchFamily="34" charset="0"/>
              </a:rPr>
              <a:t> </a:t>
            </a:r>
            <a:r>
              <a:rPr lang="en-GB" sz="1500" dirty="0" err="1">
                <a:effectLst/>
                <a:latin typeface="Myriad Pro Cond" panose="020B0506030403020204"/>
                <a:ea typeface="Calibri" panose="020F0502020204030204" pitchFamily="34" charset="0"/>
                <a:cs typeface="Arial" panose="020B0604020202020204" pitchFamily="34" charset="0"/>
              </a:rPr>
              <a:t>tujuan</a:t>
            </a:r>
            <a:r>
              <a:rPr lang="en-GB" sz="1500" dirty="0">
                <a:effectLst/>
                <a:latin typeface="Myriad Pro Cond" panose="020B0506030403020204"/>
                <a:ea typeface="Calibri" panose="020F0502020204030204" pitchFamily="34" charset="0"/>
                <a:cs typeface="Arial" panose="020B0604020202020204" pitchFamily="34" charset="0"/>
              </a:rPr>
              <a:t> di </a:t>
            </a:r>
            <a:r>
              <a:rPr lang="en-GB" sz="1500" dirty="0" err="1">
                <a:effectLst/>
                <a:latin typeface="Myriad Pro Cond" panose="020B0506030403020204"/>
                <a:ea typeface="Calibri" panose="020F0502020204030204" pitchFamily="34" charset="0"/>
                <a:cs typeface="Arial" panose="020B0604020202020204" pitchFamily="34" charset="0"/>
              </a:rPr>
              <a:t>atas</a:t>
            </a:r>
            <a:r>
              <a:rPr lang="en-GB" sz="1500" dirty="0">
                <a:effectLst/>
                <a:latin typeface="Myriad Pro Cond" panose="020B0506030403020204"/>
                <a:ea typeface="Calibri" panose="020F0502020204030204" pitchFamily="34" charset="0"/>
                <a:cs typeface="Arial" panose="020B0604020202020204" pitchFamily="34" charset="0"/>
              </a:rPr>
              <a:t>.</a:t>
            </a:r>
            <a:endParaRPr lang="en-ID" sz="1500" dirty="0">
              <a:latin typeface="Myriad Pro Cond" panose="020B0506030403020204"/>
            </a:endParaRPr>
          </a:p>
        </p:txBody>
      </p:sp>
    </p:spTree>
    <p:extLst>
      <p:ext uri="{BB962C8B-B14F-4D97-AF65-F5344CB8AC3E}">
        <p14:creationId xmlns:p14="http://schemas.microsoft.com/office/powerpoint/2010/main" val="11136137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id-ID" dirty="0"/>
              <a:t>Ekspor Non Migas</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7" name="Picture 6">
            <a:extLst>
              <a:ext uri="{FF2B5EF4-FFF2-40B4-BE49-F238E27FC236}">
                <a16:creationId xmlns:a16="http://schemas.microsoft.com/office/drawing/2014/main" id="{3490181E-8367-DB0C-CA64-79678F1D7E7F}"/>
              </a:ext>
            </a:extLst>
          </p:cNvPr>
          <p:cNvPicPr>
            <a:picLocks noChangeAspect="1"/>
          </p:cNvPicPr>
          <p:nvPr/>
        </p:nvPicPr>
        <p:blipFill>
          <a:blip r:embed="rId3"/>
          <a:stretch>
            <a:fillRect/>
          </a:stretch>
        </p:blipFill>
        <p:spPr>
          <a:xfrm>
            <a:off x="335280" y="1133856"/>
            <a:ext cx="5760720" cy="3142488"/>
          </a:xfrm>
          <a:prstGeom prst="rect">
            <a:avLst/>
          </a:prstGeom>
        </p:spPr>
      </p:pic>
      <p:pic>
        <p:nvPicPr>
          <p:cNvPr id="8" name="Picture 7">
            <a:extLst>
              <a:ext uri="{FF2B5EF4-FFF2-40B4-BE49-F238E27FC236}">
                <a16:creationId xmlns:a16="http://schemas.microsoft.com/office/drawing/2014/main" id="{9AEDFAA2-FD40-4C36-CC80-9BDA0EC83677}"/>
              </a:ext>
            </a:extLst>
          </p:cNvPr>
          <p:cNvPicPr>
            <a:picLocks noChangeAspect="1"/>
          </p:cNvPicPr>
          <p:nvPr/>
        </p:nvPicPr>
        <p:blipFill>
          <a:blip r:embed="rId4"/>
          <a:stretch>
            <a:fillRect/>
          </a:stretch>
        </p:blipFill>
        <p:spPr>
          <a:xfrm>
            <a:off x="5323840" y="919734"/>
            <a:ext cx="5760720" cy="3570732"/>
          </a:xfrm>
          <a:prstGeom prst="rect">
            <a:avLst/>
          </a:prstGeom>
        </p:spPr>
      </p:pic>
    </p:spTree>
    <p:extLst>
      <p:ext uri="{BB962C8B-B14F-4D97-AF65-F5344CB8AC3E}">
        <p14:creationId xmlns:p14="http://schemas.microsoft.com/office/powerpoint/2010/main" val="34047687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id-ID" dirty="0"/>
              <a:t>Ekspor Migas</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3" name="Picture 2">
            <a:extLst>
              <a:ext uri="{FF2B5EF4-FFF2-40B4-BE49-F238E27FC236}">
                <a16:creationId xmlns:a16="http://schemas.microsoft.com/office/drawing/2014/main" id="{4EAB121B-BA89-8D73-8D4B-003907095DCF}"/>
              </a:ext>
            </a:extLst>
          </p:cNvPr>
          <p:cNvPicPr>
            <a:picLocks noChangeAspect="1"/>
          </p:cNvPicPr>
          <p:nvPr/>
        </p:nvPicPr>
        <p:blipFill>
          <a:blip r:embed="rId3"/>
          <a:stretch>
            <a:fillRect/>
          </a:stretch>
        </p:blipFill>
        <p:spPr>
          <a:xfrm>
            <a:off x="335280" y="1235456"/>
            <a:ext cx="5760720" cy="3142488"/>
          </a:xfrm>
          <a:prstGeom prst="rect">
            <a:avLst/>
          </a:prstGeom>
        </p:spPr>
      </p:pic>
      <p:pic>
        <p:nvPicPr>
          <p:cNvPr id="4" name="Picture 3">
            <a:extLst>
              <a:ext uri="{FF2B5EF4-FFF2-40B4-BE49-F238E27FC236}">
                <a16:creationId xmlns:a16="http://schemas.microsoft.com/office/drawing/2014/main" id="{2AF3FD03-0B03-0369-90E2-0EC3D06C34D5}"/>
              </a:ext>
            </a:extLst>
          </p:cNvPr>
          <p:cNvPicPr>
            <a:picLocks noChangeAspect="1"/>
          </p:cNvPicPr>
          <p:nvPr/>
        </p:nvPicPr>
        <p:blipFill>
          <a:blip r:embed="rId4"/>
          <a:stretch>
            <a:fillRect/>
          </a:stretch>
        </p:blipFill>
        <p:spPr>
          <a:xfrm>
            <a:off x="5516880" y="1286256"/>
            <a:ext cx="5760720" cy="3998976"/>
          </a:xfrm>
          <a:prstGeom prst="rect">
            <a:avLst/>
          </a:prstGeom>
        </p:spPr>
      </p:pic>
    </p:spTree>
    <p:extLst>
      <p:ext uri="{BB962C8B-B14F-4D97-AF65-F5344CB8AC3E}">
        <p14:creationId xmlns:p14="http://schemas.microsoft.com/office/powerpoint/2010/main" val="35315995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id-ID" dirty="0"/>
              <a:t>Impor Non Migas</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5" name="Picture 4">
            <a:extLst>
              <a:ext uri="{FF2B5EF4-FFF2-40B4-BE49-F238E27FC236}">
                <a16:creationId xmlns:a16="http://schemas.microsoft.com/office/drawing/2014/main" id="{91D78751-662E-E668-F078-478F7316C3C6}"/>
              </a:ext>
            </a:extLst>
          </p:cNvPr>
          <p:cNvPicPr>
            <a:picLocks noChangeAspect="1"/>
          </p:cNvPicPr>
          <p:nvPr/>
        </p:nvPicPr>
        <p:blipFill>
          <a:blip r:embed="rId3"/>
          <a:stretch>
            <a:fillRect/>
          </a:stretch>
        </p:blipFill>
        <p:spPr>
          <a:xfrm>
            <a:off x="561340" y="1286256"/>
            <a:ext cx="5760720" cy="3285744"/>
          </a:xfrm>
          <a:prstGeom prst="rect">
            <a:avLst/>
          </a:prstGeom>
        </p:spPr>
      </p:pic>
      <p:pic>
        <p:nvPicPr>
          <p:cNvPr id="7" name="Picture 6">
            <a:extLst>
              <a:ext uri="{FF2B5EF4-FFF2-40B4-BE49-F238E27FC236}">
                <a16:creationId xmlns:a16="http://schemas.microsoft.com/office/drawing/2014/main" id="{54281364-C538-9F4B-D766-108FBD59B17F}"/>
              </a:ext>
            </a:extLst>
          </p:cNvPr>
          <p:cNvPicPr>
            <a:picLocks noChangeAspect="1"/>
          </p:cNvPicPr>
          <p:nvPr/>
        </p:nvPicPr>
        <p:blipFill>
          <a:blip r:embed="rId4"/>
          <a:stretch>
            <a:fillRect/>
          </a:stretch>
        </p:blipFill>
        <p:spPr>
          <a:xfrm>
            <a:off x="5666740" y="1311656"/>
            <a:ext cx="5760720" cy="3998976"/>
          </a:xfrm>
          <a:prstGeom prst="rect">
            <a:avLst/>
          </a:prstGeom>
        </p:spPr>
      </p:pic>
    </p:spTree>
    <p:extLst>
      <p:ext uri="{BB962C8B-B14F-4D97-AF65-F5344CB8AC3E}">
        <p14:creationId xmlns:p14="http://schemas.microsoft.com/office/powerpoint/2010/main" val="11975782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id-ID" dirty="0"/>
              <a:t>Impor Migas</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3" name="Picture 2">
            <a:extLst>
              <a:ext uri="{FF2B5EF4-FFF2-40B4-BE49-F238E27FC236}">
                <a16:creationId xmlns:a16="http://schemas.microsoft.com/office/drawing/2014/main" id="{9C1A65B7-50B0-03A4-E134-0392114F201A}"/>
              </a:ext>
            </a:extLst>
          </p:cNvPr>
          <p:cNvPicPr>
            <a:picLocks noChangeAspect="1"/>
          </p:cNvPicPr>
          <p:nvPr/>
        </p:nvPicPr>
        <p:blipFill>
          <a:blip r:embed="rId3"/>
          <a:stretch>
            <a:fillRect/>
          </a:stretch>
        </p:blipFill>
        <p:spPr>
          <a:xfrm>
            <a:off x="853440" y="1786128"/>
            <a:ext cx="5760720" cy="3285744"/>
          </a:xfrm>
          <a:prstGeom prst="rect">
            <a:avLst/>
          </a:prstGeom>
        </p:spPr>
      </p:pic>
      <p:pic>
        <p:nvPicPr>
          <p:cNvPr id="4" name="Picture 3">
            <a:extLst>
              <a:ext uri="{FF2B5EF4-FFF2-40B4-BE49-F238E27FC236}">
                <a16:creationId xmlns:a16="http://schemas.microsoft.com/office/drawing/2014/main" id="{47AAFEE0-F114-02F6-11F9-62D1C6B54A26}"/>
              </a:ext>
            </a:extLst>
          </p:cNvPr>
          <p:cNvPicPr>
            <a:picLocks noChangeAspect="1"/>
          </p:cNvPicPr>
          <p:nvPr/>
        </p:nvPicPr>
        <p:blipFill>
          <a:blip r:embed="rId4"/>
          <a:stretch>
            <a:fillRect/>
          </a:stretch>
        </p:blipFill>
        <p:spPr>
          <a:xfrm>
            <a:off x="6070600" y="1684528"/>
            <a:ext cx="5760720" cy="3713988"/>
          </a:xfrm>
          <a:prstGeom prst="rect">
            <a:avLst/>
          </a:prstGeom>
        </p:spPr>
      </p:pic>
    </p:spTree>
    <p:extLst>
      <p:ext uri="{BB962C8B-B14F-4D97-AF65-F5344CB8AC3E}">
        <p14:creationId xmlns:p14="http://schemas.microsoft.com/office/powerpoint/2010/main" val="14278873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id-ID" dirty="0"/>
              <a:t>Nilai Tukar</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5" name="Picture 4">
            <a:extLst>
              <a:ext uri="{FF2B5EF4-FFF2-40B4-BE49-F238E27FC236}">
                <a16:creationId xmlns:a16="http://schemas.microsoft.com/office/drawing/2014/main" id="{6EDEEED7-72C2-EB0C-3466-DA31FDC75CC6}"/>
              </a:ext>
            </a:extLst>
          </p:cNvPr>
          <p:cNvPicPr>
            <a:picLocks noChangeAspect="1"/>
          </p:cNvPicPr>
          <p:nvPr/>
        </p:nvPicPr>
        <p:blipFill>
          <a:blip r:embed="rId3"/>
          <a:stretch>
            <a:fillRect/>
          </a:stretch>
        </p:blipFill>
        <p:spPr>
          <a:xfrm>
            <a:off x="643128" y="1745996"/>
            <a:ext cx="5760720" cy="3427476"/>
          </a:xfrm>
          <a:prstGeom prst="rect">
            <a:avLst/>
          </a:prstGeom>
        </p:spPr>
      </p:pic>
      <p:pic>
        <p:nvPicPr>
          <p:cNvPr id="7" name="Picture 6">
            <a:extLst>
              <a:ext uri="{FF2B5EF4-FFF2-40B4-BE49-F238E27FC236}">
                <a16:creationId xmlns:a16="http://schemas.microsoft.com/office/drawing/2014/main" id="{A4C93104-8B13-CBAB-7E0A-3DE2CBAE2A16}"/>
              </a:ext>
            </a:extLst>
          </p:cNvPr>
          <p:cNvPicPr>
            <a:picLocks noChangeAspect="1"/>
          </p:cNvPicPr>
          <p:nvPr/>
        </p:nvPicPr>
        <p:blipFill>
          <a:blip r:embed="rId4"/>
          <a:stretch>
            <a:fillRect/>
          </a:stretch>
        </p:blipFill>
        <p:spPr>
          <a:xfrm>
            <a:off x="5882640" y="1643634"/>
            <a:ext cx="5760720" cy="3570732"/>
          </a:xfrm>
          <a:prstGeom prst="rect">
            <a:avLst/>
          </a:prstGeom>
        </p:spPr>
      </p:pic>
    </p:spTree>
    <p:extLst>
      <p:ext uri="{BB962C8B-B14F-4D97-AF65-F5344CB8AC3E}">
        <p14:creationId xmlns:p14="http://schemas.microsoft.com/office/powerpoint/2010/main" val="348394296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id-ID" dirty="0"/>
              <a:t>Nilai Tukar Riil  (REER)</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3" name="Picture 2">
            <a:extLst>
              <a:ext uri="{FF2B5EF4-FFF2-40B4-BE49-F238E27FC236}">
                <a16:creationId xmlns:a16="http://schemas.microsoft.com/office/drawing/2014/main" id="{30995EBB-9333-6E59-ED0A-32C8BAD6B44A}"/>
              </a:ext>
            </a:extLst>
          </p:cNvPr>
          <p:cNvPicPr>
            <a:picLocks noChangeAspect="1"/>
          </p:cNvPicPr>
          <p:nvPr/>
        </p:nvPicPr>
        <p:blipFill>
          <a:blip r:embed="rId3"/>
          <a:stretch>
            <a:fillRect/>
          </a:stretch>
        </p:blipFill>
        <p:spPr>
          <a:xfrm>
            <a:off x="838200" y="1786128"/>
            <a:ext cx="5760720" cy="3285744"/>
          </a:xfrm>
          <a:prstGeom prst="rect">
            <a:avLst/>
          </a:prstGeom>
        </p:spPr>
      </p:pic>
      <p:pic>
        <p:nvPicPr>
          <p:cNvPr id="4" name="Picture 3">
            <a:extLst>
              <a:ext uri="{FF2B5EF4-FFF2-40B4-BE49-F238E27FC236}">
                <a16:creationId xmlns:a16="http://schemas.microsoft.com/office/drawing/2014/main" id="{CEA7490C-E62D-1D1E-61AB-67677EEFB933}"/>
              </a:ext>
            </a:extLst>
          </p:cNvPr>
          <p:cNvPicPr>
            <a:picLocks noChangeAspect="1"/>
          </p:cNvPicPr>
          <p:nvPr/>
        </p:nvPicPr>
        <p:blipFill>
          <a:blip r:embed="rId4"/>
          <a:stretch>
            <a:fillRect/>
          </a:stretch>
        </p:blipFill>
        <p:spPr>
          <a:xfrm>
            <a:off x="6070600" y="1643634"/>
            <a:ext cx="5760720" cy="3570732"/>
          </a:xfrm>
          <a:prstGeom prst="rect">
            <a:avLst/>
          </a:prstGeom>
        </p:spPr>
      </p:pic>
    </p:spTree>
    <p:extLst>
      <p:ext uri="{BB962C8B-B14F-4D97-AF65-F5344CB8AC3E}">
        <p14:creationId xmlns:p14="http://schemas.microsoft.com/office/powerpoint/2010/main" val="31305363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id-ID" dirty="0"/>
              <a:t>Service Export</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5" name="Picture 4">
            <a:extLst>
              <a:ext uri="{FF2B5EF4-FFF2-40B4-BE49-F238E27FC236}">
                <a16:creationId xmlns:a16="http://schemas.microsoft.com/office/drawing/2014/main" id="{A2A7D394-5030-83DD-A37D-8CA979CCDE44}"/>
              </a:ext>
            </a:extLst>
          </p:cNvPr>
          <p:cNvPicPr>
            <a:picLocks noChangeAspect="1"/>
          </p:cNvPicPr>
          <p:nvPr/>
        </p:nvPicPr>
        <p:blipFill>
          <a:blip r:embed="rId3"/>
          <a:stretch>
            <a:fillRect/>
          </a:stretch>
        </p:blipFill>
        <p:spPr>
          <a:xfrm>
            <a:off x="652780" y="1715262"/>
            <a:ext cx="5760720" cy="3427476"/>
          </a:xfrm>
          <a:prstGeom prst="rect">
            <a:avLst/>
          </a:prstGeom>
        </p:spPr>
      </p:pic>
      <p:pic>
        <p:nvPicPr>
          <p:cNvPr id="7" name="Picture 6">
            <a:extLst>
              <a:ext uri="{FF2B5EF4-FFF2-40B4-BE49-F238E27FC236}">
                <a16:creationId xmlns:a16="http://schemas.microsoft.com/office/drawing/2014/main" id="{2B92DBC5-259B-9C4D-85CD-7425BDF5C76F}"/>
              </a:ext>
            </a:extLst>
          </p:cNvPr>
          <p:cNvPicPr>
            <a:picLocks noChangeAspect="1"/>
          </p:cNvPicPr>
          <p:nvPr/>
        </p:nvPicPr>
        <p:blipFill>
          <a:blip r:embed="rId4"/>
          <a:stretch>
            <a:fillRect/>
          </a:stretch>
        </p:blipFill>
        <p:spPr>
          <a:xfrm>
            <a:off x="6070600" y="1429512"/>
            <a:ext cx="5760720" cy="3998976"/>
          </a:xfrm>
          <a:prstGeom prst="rect">
            <a:avLst/>
          </a:prstGeom>
        </p:spPr>
      </p:pic>
    </p:spTree>
    <p:extLst>
      <p:ext uri="{BB962C8B-B14F-4D97-AF65-F5344CB8AC3E}">
        <p14:creationId xmlns:p14="http://schemas.microsoft.com/office/powerpoint/2010/main" val="29788586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id-ID" dirty="0"/>
              <a:t>Service Import</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3" name="Picture 2">
            <a:extLst>
              <a:ext uri="{FF2B5EF4-FFF2-40B4-BE49-F238E27FC236}">
                <a16:creationId xmlns:a16="http://schemas.microsoft.com/office/drawing/2014/main" id="{A1D48475-6D2E-A6CD-00FB-3F1B77299075}"/>
              </a:ext>
            </a:extLst>
          </p:cNvPr>
          <p:cNvPicPr>
            <a:picLocks noChangeAspect="1"/>
          </p:cNvPicPr>
          <p:nvPr/>
        </p:nvPicPr>
        <p:blipFill>
          <a:blip r:embed="rId3"/>
          <a:stretch>
            <a:fillRect/>
          </a:stretch>
        </p:blipFill>
        <p:spPr>
          <a:xfrm>
            <a:off x="640080" y="1614041"/>
            <a:ext cx="5760720" cy="3427476"/>
          </a:xfrm>
          <a:prstGeom prst="rect">
            <a:avLst/>
          </a:prstGeom>
        </p:spPr>
      </p:pic>
      <p:pic>
        <p:nvPicPr>
          <p:cNvPr id="4" name="Picture 3">
            <a:extLst>
              <a:ext uri="{FF2B5EF4-FFF2-40B4-BE49-F238E27FC236}">
                <a16:creationId xmlns:a16="http://schemas.microsoft.com/office/drawing/2014/main" id="{0CEA2821-8240-EBA8-C2D7-1BFBA485A580}"/>
              </a:ext>
            </a:extLst>
          </p:cNvPr>
          <p:cNvPicPr>
            <a:picLocks noChangeAspect="1"/>
          </p:cNvPicPr>
          <p:nvPr/>
        </p:nvPicPr>
        <p:blipFill>
          <a:blip r:embed="rId4"/>
          <a:stretch>
            <a:fillRect/>
          </a:stretch>
        </p:blipFill>
        <p:spPr>
          <a:xfrm>
            <a:off x="6096000" y="1797558"/>
            <a:ext cx="5760720" cy="3262884"/>
          </a:xfrm>
          <a:prstGeom prst="rect">
            <a:avLst/>
          </a:prstGeom>
        </p:spPr>
      </p:pic>
    </p:spTree>
    <p:extLst>
      <p:ext uri="{BB962C8B-B14F-4D97-AF65-F5344CB8AC3E}">
        <p14:creationId xmlns:p14="http://schemas.microsoft.com/office/powerpoint/2010/main" val="30209112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Primary Income</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5" name="Picture 4">
            <a:extLst>
              <a:ext uri="{FF2B5EF4-FFF2-40B4-BE49-F238E27FC236}">
                <a16:creationId xmlns:a16="http://schemas.microsoft.com/office/drawing/2014/main" id="{C6C64A1C-55B1-F165-9D80-F6B2F8EA73CE}"/>
              </a:ext>
            </a:extLst>
          </p:cNvPr>
          <p:cNvPicPr>
            <a:picLocks noChangeAspect="1"/>
          </p:cNvPicPr>
          <p:nvPr/>
        </p:nvPicPr>
        <p:blipFill>
          <a:blip r:embed="rId3"/>
          <a:stretch>
            <a:fillRect/>
          </a:stretch>
        </p:blipFill>
        <p:spPr>
          <a:xfrm>
            <a:off x="765048" y="1797558"/>
            <a:ext cx="5760720" cy="3427476"/>
          </a:xfrm>
          <a:prstGeom prst="rect">
            <a:avLst/>
          </a:prstGeom>
        </p:spPr>
      </p:pic>
      <p:pic>
        <p:nvPicPr>
          <p:cNvPr id="3" name="Picture 2">
            <a:extLst>
              <a:ext uri="{FF2B5EF4-FFF2-40B4-BE49-F238E27FC236}">
                <a16:creationId xmlns:a16="http://schemas.microsoft.com/office/drawing/2014/main" id="{683CBD76-63AE-5095-1D46-075ECEFB5C78}"/>
              </a:ext>
            </a:extLst>
          </p:cNvPr>
          <p:cNvPicPr>
            <a:picLocks noChangeAspect="1"/>
          </p:cNvPicPr>
          <p:nvPr/>
        </p:nvPicPr>
        <p:blipFill>
          <a:blip r:embed="rId4"/>
          <a:stretch>
            <a:fillRect/>
          </a:stretch>
        </p:blipFill>
        <p:spPr>
          <a:xfrm>
            <a:off x="5995785" y="1632966"/>
            <a:ext cx="5760720" cy="3998976"/>
          </a:xfrm>
          <a:prstGeom prst="rect">
            <a:avLst/>
          </a:prstGeom>
        </p:spPr>
      </p:pic>
    </p:spTree>
    <p:extLst>
      <p:ext uri="{BB962C8B-B14F-4D97-AF65-F5344CB8AC3E}">
        <p14:creationId xmlns:p14="http://schemas.microsoft.com/office/powerpoint/2010/main" val="2574788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Primary Income</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5" name="Picture 4">
            <a:extLst>
              <a:ext uri="{FF2B5EF4-FFF2-40B4-BE49-F238E27FC236}">
                <a16:creationId xmlns:a16="http://schemas.microsoft.com/office/drawing/2014/main" id="{C6C64A1C-55B1-F165-9D80-F6B2F8EA73CE}"/>
              </a:ext>
            </a:extLst>
          </p:cNvPr>
          <p:cNvPicPr>
            <a:picLocks noChangeAspect="1"/>
          </p:cNvPicPr>
          <p:nvPr/>
        </p:nvPicPr>
        <p:blipFill>
          <a:blip r:embed="rId3"/>
          <a:stretch>
            <a:fillRect/>
          </a:stretch>
        </p:blipFill>
        <p:spPr>
          <a:xfrm>
            <a:off x="765048" y="1797558"/>
            <a:ext cx="5760720" cy="3427476"/>
          </a:xfrm>
          <a:prstGeom prst="rect">
            <a:avLst/>
          </a:prstGeom>
        </p:spPr>
      </p:pic>
      <p:pic>
        <p:nvPicPr>
          <p:cNvPr id="3" name="Picture 2">
            <a:extLst>
              <a:ext uri="{FF2B5EF4-FFF2-40B4-BE49-F238E27FC236}">
                <a16:creationId xmlns:a16="http://schemas.microsoft.com/office/drawing/2014/main" id="{683CBD76-63AE-5095-1D46-075ECEFB5C78}"/>
              </a:ext>
            </a:extLst>
          </p:cNvPr>
          <p:cNvPicPr>
            <a:picLocks noChangeAspect="1"/>
          </p:cNvPicPr>
          <p:nvPr/>
        </p:nvPicPr>
        <p:blipFill>
          <a:blip r:embed="rId4"/>
          <a:stretch>
            <a:fillRect/>
          </a:stretch>
        </p:blipFill>
        <p:spPr>
          <a:xfrm>
            <a:off x="5995785" y="1632966"/>
            <a:ext cx="5760720" cy="3998976"/>
          </a:xfrm>
          <a:prstGeom prst="rect">
            <a:avLst/>
          </a:prstGeom>
        </p:spPr>
      </p:pic>
    </p:spTree>
    <p:extLst>
      <p:ext uri="{BB962C8B-B14F-4D97-AF65-F5344CB8AC3E}">
        <p14:creationId xmlns:p14="http://schemas.microsoft.com/office/powerpoint/2010/main" val="1611250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3DF78-F0C3-39A0-EC0A-F5B10034F867}"/>
              </a:ext>
            </a:extLst>
          </p:cNvPr>
          <p:cNvSpPr>
            <a:spLocks noGrp="1"/>
          </p:cNvSpPr>
          <p:nvPr>
            <p:ph type="title"/>
          </p:nvPr>
        </p:nvSpPr>
        <p:spPr/>
        <p:txBody>
          <a:bodyPr/>
          <a:lstStyle/>
          <a:p>
            <a:r>
              <a:rPr lang="id-ID" dirty="0"/>
              <a:t>Stylized Fact</a:t>
            </a:r>
            <a:endParaRPr lang="en-ID" dirty="0"/>
          </a:p>
        </p:txBody>
      </p:sp>
      <p:sp>
        <p:nvSpPr>
          <p:cNvPr id="3" name="Content Placeholder 2">
            <a:extLst>
              <a:ext uri="{FF2B5EF4-FFF2-40B4-BE49-F238E27FC236}">
                <a16:creationId xmlns:a16="http://schemas.microsoft.com/office/drawing/2014/main" id="{3490EA76-A9A6-4C4A-6945-D180CCCB8ADB}"/>
              </a:ext>
            </a:extLst>
          </p:cNvPr>
          <p:cNvSpPr>
            <a:spLocks noGrp="1"/>
          </p:cNvSpPr>
          <p:nvPr>
            <p:ph idx="1"/>
          </p:nvPr>
        </p:nvSpPr>
        <p:spPr/>
        <p:txBody>
          <a:bodyPr/>
          <a:lstStyle/>
          <a:p>
            <a:endParaRPr lang="en-ID"/>
          </a:p>
        </p:txBody>
      </p:sp>
      <p:sp>
        <p:nvSpPr>
          <p:cNvPr id="4" name="Content Placeholder 3">
            <a:extLst>
              <a:ext uri="{FF2B5EF4-FFF2-40B4-BE49-F238E27FC236}">
                <a16:creationId xmlns:a16="http://schemas.microsoft.com/office/drawing/2014/main" id="{206096E6-F551-21F2-DB7E-320E1EE303FD}"/>
              </a:ext>
            </a:extLst>
          </p:cNvPr>
          <p:cNvSpPr>
            <a:spLocks noGrp="1"/>
          </p:cNvSpPr>
          <p:nvPr>
            <p:ph sz="quarter" idx="13"/>
          </p:nvPr>
        </p:nvSpPr>
        <p:spPr>
          <a:xfrm>
            <a:off x="55880" y="990293"/>
            <a:ext cx="6767209" cy="5682513"/>
          </a:xfrm>
        </p:spPr>
        <p:txBody>
          <a:bodyPr>
            <a:normAutofit/>
          </a:bodyPr>
          <a:lstStyle/>
          <a:p>
            <a:pPr algn="just"/>
            <a:r>
              <a:rPr lang="en-US" sz="1500" dirty="0">
                <a:latin typeface="Myriad Pro Cond" panose="020B0506030403020204"/>
              </a:rPr>
              <a:t>Blok </a:t>
            </a:r>
            <a:r>
              <a:rPr lang="en-US" sz="1500" dirty="0" err="1">
                <a:latin typeface="Myriad Pro Cond" panose="020B0506030403020204"/>
              </a:rPr>
              <a:t>Sektor</a:t>
            </a:r>
            <a:r>
              <a:rPr lang="en-US" sz="1500" dirty="0">
                <a:latin typeface="Myriad Pro Cond" panose="020B0506030403020204"/>
              </a:rPr>
              <a:t> </a:t>
            </a:r>
            <a:r>
              <a:rPr lang="en-US" sz="1500" dirty="0" err="1">
                <a:latin typeface="Myriad Pro Cond" panose="020B0506030403020204"/>
              </a:rPr>
              <a:t>Riil</a:t>
            </a:r>
            <a:endParaRPr lang="en-US" sz="1500" dirty="0">
              <a:latin typeface="Myriad Pro Cond" panose="020B0506030403020204"/>
            </a:endParaRPr>
          </a:p>
          <a:p>
            <a:pPr lvl="1" algn="just"/>
            <a:r>
              <a:rPr lang="en-US" sz="1500" dirty="0" err="1">
                <a:latin typeface="Myriad Pro Cond" panose="020B0506030403020204"/>
              </a:rPr>
              <a:t>Variabel</a:t>
            </a:r>
            <a:r>
              <a:rPr lang="en-US" sz="1500" dirty="0">
                <a:latin typeface="Myriad Pro Cond" panose="020B0506030403020204"/>
              </a:rPr>
              <a:t> yang </a:t>
            </a:r>
            <a:r>
              <a:rPr lang="en-US" sz="1500" dirty="0" err="1">
                <a:latin typeface="Myriad Pro Cond" panose="020B0506030403020204"/>
              </a:rPr>
              <a:t>diamati</a:t>
            </a:r>
            <a:r>
              <a:rPr lang="en-US" sz="1500" dirty="0">
                <a:latin typeface="Myriad Pro Cond" panose="020B0506030403020204"/>
              </a:rPr>
              <a:t> pada </a:t>
            </a:r>
            <a:r>
              <a:rPr lang="en-US" sz="1500" dirty="0" err="1">
                <a:latin typeface="Myriad Pro Cond" panose="020B0506030403020204"/>
              </a:rPr>
              <a:t>blok</a:t>
            </a:r>
            <a:r>
              <a:rPr lang="en-US" sz="1500" dirty="0">
                <a:latin typeface="Myriad Pro Cond" panose="020B0506030403020204"/>
              </a:rPr>
              <a:t> </a:t>
            </a:r>
            <a:r>
              <a:rPr lang="en-US" sz="1500" dirty="0" err="1">
                <a:latin typeface="Myriad Pro Cond" panose="020B0506030403020204"/>
              </a:rPr>
              <a:t>sektor</a:t>
            </a:r>
            <a:r>
              <a:rPr lang="en-US" sz="1500" dirty="0">
                <a:latin typeface="Myriad Pro Cond" panose="020B0506030403020204"/>
              </a:rPr>
              <a:t> </a:t>
            </a:r>
            <a:r>
              <a:rPr lang="en-US" sz="1500" dirty="0" err="1">
                <a:latin typeface="Myriad Pro Cond" panose="020B0506030403020204"/>
              </a:rPr>
              <a:t>riill</a:t>
            </a:r>
            <a:r>
              <a:rPr lang="en-US" sz="1500" dirty="0">
                <a:latin typeface="Myriad Pro Cond" panose="020B0506030403020204"/>
              </a:rPr>
              <a:t> </a:t>
            </a:r>
            <a:r>
              <a:rPr lang="en-US" sz="1500" dirty="0" err="1">
                <a:latin typeface="Myriad Pro Cond" panose="020B0506030403020204"/>
              </a:rPr>
              <a:t>meliputi</a:t>
            </a:r>
            <a:r>
              <a:rPr lang="en-US" sz="1500" dirty="0">
                <a:latin typeface="Myriad Pro Cond" panose="020B0506030403020204"/>
              </a:rPr>
              <a:t> </a:t>
            </a:r>
            <a:r>
              <a:rPr lang="en-US" sz="1500" dirty="0" err="1">
                <a:latin typeface="Myriad Pro Cond" panose="020B0506030403020204"/>
              </a:rPr>
              <a:t>Konsumsi</a:t>
            </a:r>
            <a:r>
              <a:rPr lang="en-US" sz="1500" dirty="0">
                <a:latin typeface="Myriad Pro Cond" panose="020B0506030403020204"/>
              </a:rPr>
              <a:t> </a:t>
            </a:r>
            <a:r>
              <a:rPr lang="en-US" sz="1500" dirty="0" err="1">
                <a:latin typeface="Myriad Pro Cond" panose="020B0506030403020204"/>
              </a:rPr>
              <a:t>Swasta</a:t>
            </a:r>
            <a:r>
              <a:rPr lang="en-US" sz="1500" dirty="0">
                <a:latin typeface="Myriad Pro Cond" panose="020B0506030403020204"/>
              </a:rPr>
              <a:t>, </a:t>
            </a:r>
            <a:r>
              <a:rPr lang="en-US" sz="1500" dirty="0" err="1">
                <a:latin typeface="Myriad Pro Cond" panose="020B0506030403020204"/>
              </a:rPr>
              <a:t>Konsumsi</a:t>
            </a:r>
            <a:r>
              <a:rPr lang="en-US" sz="1500" dirty="0">
                <a:latin typeface="Myriad Pro Cond" panose="020B0506030403020204"/>
              </a:rPr>
              <a:t> </a:t>
            </a:r>
            <a:r>
              <a:rPr lang="en-US" sz="1500" dirty="0" err="1">
                <a:latin typeface="Myriad Pro Cond" panose="020B0506030403020204"/>
              </a:rPr>
              <a:t>Pemerintah</a:t>
            </a:r>
            <a:r>
              <a:rPr lang="en-US" sz="1500" dirty="0">
                <a:latin typeface="Myriad Pro Cond" panose="020B0506030403020204"/>
              </a:rPr>
              <a:t>, </a:t>
            </a:r>
            <a:r>
              <a:rPr lang="en-US" sz="1500" dirty="0" err="1">
                <a:latin typeface="Myriad Pro Cond" panose="020B0506030403020204"/>
              </a:rPr>
              <a:t>Investasi</a:t>
            </a:r>
            <a:r>
              <a:rPr lang="en-US" sz="1500" dirty="0">
                <a:latin typeface="Myriad Pro Cond" panose="020B0506030403020204"/>
              </a:rPr>
              <a:t> </a:t>
            </a:r>
            <a:r>
              <a:rPr lang="en-US" sz="1500" dirty="0" err="1">
                <a:latin typeface="Myriad Pro Cond" panose="020B0506030403020204"/>
              </a:rPr>
              <a:t>Bangunan</a:t>
            </a:r>
            <a:r>
              <a:rPr lang="en-US" sz="1500" dirty="0">
                <a:latin typeface="Myriad Pro Cond" panose="020B0506030403020204"/>
              </a:rPr>
              <a:t>, LU </a:t>
            </a:r>
            <a:r>
              <a:rPr lang="en-US" sz="1500" dirty="0" err="1">
                <a:latin typeface="Myriad Pro Cond" panose="020B0506030403020204"/>
              </a:rPr>
              <a:t>Konstruksi</a:t>
            </a:r>
            <a:r>
              <a:rPr lang="en-US" sz="1500" dirty="0">
                <a:latin typeface="Myriad Pro Cond" panose="020B0506030403020204"/>
              </a:rPr>
              <a:t>, LU </a:t>
            </a:r>
            <a:r>
              <a:rPr lang="en-US" sz="1500" dirty="0" err="1">
                <a:latin typeface="Myriad Pro Cond" panose="020B0506030403020204"/>
              </a:rPr>
              <a:t>Perdagangan</a:t>
            </a:r>
            <a:r>
              <a:rPr lang="en-US" sz="1500" dirty="0">
                <a:latin typeface="Myriad Pro Cond" panose="020B0506030403020204"/>
              </a:rPr>
              <a:t>, LU </a:t>
            </a:r>
            <a:r>
              <a:rPr lang="en-US" sz="1500" dirty="0" err="1">
                <a:latin typeface="Myriad Pro Cond" panose="020B0506030403020204"/>
              </a:rPr>
              <a:t>Industri</a:t>
            </a:r>
            <a:r>
              <a:rPr lang="en-US" sz="1500" dirty="0">
                <a:latin typeface="Myriad Pro Cond" panose="020B0506030403020204"/>
              </a:rPr>
              <a:t> </a:t>
            </a:r>
            <a:r>
              <a:rPr lang="en-US" sz="1500" dirty="0" err="1">
                <a:latin typeface="Myriad Pro Cond" panose="020B0506030403020204"/>
              </a:rPr>
              <a:t>Pengolahan</a:t>
            </a:r>
            <a:r>
              <a:rPr lang="en-US" sz="1500" dirty="0">
                <a:latin typeface="Myriad Pro Cond" panose="020B0506030403020204"/>
              </a:rPr>
              <a:t>, LU </a:t>
            </a:r>
            <a:r>
              <a:rPr lang="en-US" sz="1500" dirty="0" err="1">
                <a:latin typeface="Myriad Pro Cond" panose="020B0506030403020204"/>
              </a:rPr>
              <a:t>Akomodasi</a:t>
            </a:r>
            <a:r>
              <a:rPr lang="en-US" sz="1500" dirty="0">
                <a:latin typeface="Myriad Pro Cond" panose="020B0506030403020204"/>
              </a:rPr>
              <a:t> dan </a:t>
            </a:r>
            <a:r>
              <a:rPr lang="en-US" sz="1500" dirty="0" err="1">
                <a:latin typeface="Myriad Pro Cond" panose="020B0506030403020204"/>
              </a:rPr>
              <a:t>Makan</a:t>
            </a:r>
            <a:r>
              <a:rPr lang="en-US" sz="1500" dirty="0">
                <a:latin typeface="Myriad Pro Cond" panose="020B0506030403020204"/>
              </a:rPr>
              <a:t> </a:t>
            </a:r>
            <a:r>
              <a:rPr lang="en-US" sz="1500" dirty="0" err="1">
                <a:latin typeface="Myriad Pro Cond" panose="020B0506030403020204"/>
              </a:rPr>
              <a:t>Minum</a:t>
            </a:r>
            <a:r>
              <a:rPr lang="en-US" sz="1500" dirty="0">
                <a:latin typeface="Myriad Pro Cond" panose="020B0506030403020204"/>
              </a:rPr>
              <a:t> LU </a:t>
            </a:r>
            <a:r>
              <a:rPr lang="en-US" sz="1500" dirty="0" err="1">
                <a:latin typeface="Myriad Pro Cond" panose="020B0506030403020204"/>
              </a:rPr>
              <a:t>Administrasi</a:t>
            </a:r>
            <a:r>
              <a:rPr lang="en-US" sz="1500" dirty="0">
                <a:latin typeface="Myriad Pro Cond" panose="020B0506030403020204"/>
              </a:rPr>
              <a:t> </a:t>
            </a:r>
            <a:r>
              <a:rPr lang="en-US" sz="1500" dirty="0" err="1">
                <a:latin typeface="Myriad Pro Cond" panose="020B0506030403020204"/>
              </a:rPr>
              <a:t>pemerintahan</a:t>
            </a:r>
            <a:r>
              <a:rPr lang="en-US" sz="1500" dirty="0">
                <a:latin typeface="Myriad Pro Cond" panose="020B0506030403020204"/>
              </a:rPr>
              <a:t>, dan LU </a:t>
            </a:r>
            <a:r>
              <a:rPr lang="en-US" sz="1500" dirty="0" err="1">
                <a:latin typeface="Myriad Pro Cond" panose="020B0506030403020204"/>
              </a:rPr>
              <a:t>Pertambangan</a:t>
            </a:r>
            <a:r>
              <a:rPr lang="en-US" sz="1500" dirty="0">
                <a:latin typeface="Myriad Pro Cond" panose="020B0506030403020204"/>
              </a:rPr>
              <a:t>.</a:t>
            </a:r>
          </a:p>
          <a:p>
            <a:pPr lvl="1" algn="just"/>
            <a:r>
              <a:rPr lang="en-US" sz="1500" dirty="0">
                <a:latin typeface="Myriad Pro Cond" panose="020B0506030403020204"/>
              </a:rPr>
              <a:t>Pada </a:t>
            </a:r>
            <a:r>
              <a:rPr lang="en-US" sz="1500" dirty="0" err="1">
                <a:latin typeface="Myriad Pro Cond" panose="020B0506030403020204"/>
              </a:rPr>
              <a:t>periode</a:t>
            </a:r>
            <a:r>
              <a:rPr lang="en-US" sz="1500" dirty="0">
                <a:latin typeface="Myriad Pro Cond" panose="020B0506030403020204"/>
              </a:rPr>
              <a:t> </a:t>
            </a:r>
            <a:r>
              <a:rPr lang="en-US" sz="1500" dirty="0" err="1">
                <a:latin typeface="Myriad Pro Cond" panose="020B0506030403020204"/>
              </a:rPr>
              <a:t>realisasi</a:t>
            </a:r>
            <a:r>
              <a:rPr lang="en-US" sz="1500" dirty="0">
                <a:latin typeface="Myriad Pro Cond" panose="020B0506030403020204"/>
              </a:rPr>
              <a:t> 2020-2021, </a:t>
            </a:r>
            <a:r>
              <a:rPr lang="en-US" sz="1500" dirty="0" err="1">
                <a:latin typeface="Myriad Pro Cond" panose="020B0506030403020204"/>
              </a:rPr>
              <a:t>baik</a:t>
            </a:r>
            <a:r>
              <a:rPr lang="en-US" sz="1500" dirty="0">
                <a:latin typeface="Myriad Pro Cond" panose="020B0506030403020204"/>
              </a:rPr>
              <a:t> </a:t>
            </a:r>
            <a:r>
              <a:rPr lang="en-US" sz="1500" dirty="0" err="1">
                <a:latin typeface="Myriad Pro Cond" panose="020B0506030403020204"/>
              </a:rPr>
              <a:t>dari</a:t>
            </a:r>
            <a:r>
              <a:rPr lang="en-US" sz="1500" dirty="0">
                <a:latin typeface="Myriad Pro Cond" panose="020B0506030403020204"/>
              </a:rPr>
              <a:t> </a:t>
            </a:r>
            <a:r>
              <a:rPr lang="en-US" sz="1500" dirty="0" err="1">
                <a:latin typeface="Myriad Pro Cond" panose="020B0506030403020204"/>
              </a:rPr>
              <a:t>sisi</a:t>
            </a:r>
            <a:r>
              <a:rPr lang="en-US" sz="1500" dirty="0">
                <a:latin typeface="Myriad Pro Cond" panose="020B0506030403020204"/>
              </a:rPr>
              <a:t> </a:t>
            </a:r>
            <a:r>
              <a:rPr lang="en-US" sz="1500" dirty="0" err="1">
                <a:latin typeface="Myriad Pro Cond" panose="020B0506030403020204"/>
              </a:rPr>
              <a:t>hubungan</a:t>
            </a:r>
            <a:r>
              <a:rPr lang="en-US" sz="1500" dirty="0">
                <a:latin typeface="Myriad Pro Cond" panose="020B0506030403020204"/>
              </a:rPr>
              <a:t> LU </a:t>
            </a:r>
            <a:r>
              <a:rPr lang="en-US" sz="1500" dirty="0" err="1">
                <a:latin typeface="Myriad Pro Cond" panose="020B0506030403020204"/>
              </a:rPr>
              <a:t>Konstruksi</a:t>
            </a:r>
            <a:r>
              <a:rPr lang="en-US" sz="1500" dirty="0">
                <a:latin typeface="Myriad Pro Cond" panose="020B0506030403020204"/>
              </a:rPr>
              <a:t> dan </a:t>
            </a:r>
            <a:r>
              <a:rPr lang="en-US" sz="1500" dirty="0" err="1">
                <a:latin typeface="Myriad Pro Cond" panose="020B0506030403020204"/>
              </a:rPr>
              <a:t>Investasi</a:t>
            </a:r>
            <a:r>
              <a:rPr lang="en-US" sz="1500" dirty="0">
                <a:latin typeface="Myriad Pro Cond" panose="020B0506030403020204"/>
              </a:rPr>
              <a:t> </a:t>
            </a:r>
            <a:r>
              <a:rPr lang="en-US" sz="1500" dirty="0" err="1">
                <a:latin typeface="Myriad Pro Cond" panose="020B0506030403020204"/>
              </a:rPr>
              <a:t>Bangunan</a:t>
            </a:r>
            <a:r>
              <a:rPr lang="en-US" sz="1500" dirty="0">
                <a:latin typeface="Myriad Pro Cond" panose="020B0506030403020204"/>
              </a:rPr>
              <a:t>, </a:t>
            </a:r>
            <a:r>
              <a:rPr lang="en-US" sz="1500" dirty="0" err="1">
                <a:latin typeface="Myriad Pro Cond" panose="020B0506030403020204"/>
              </a:rPr>
              <a:t>Perdagangan</a:t>
            </a:r>
            <a:r>
              <a:rPr lang="en-US" sz="1500" dirty="0">
                <a:latin typeface="Myriad Pro Cond" panose="020B0506030403020204"/>
              </a:rPr>
              <a:t> </a:t>
            </a:r>
            <a:r>
              <a:rPr lang="en-US" sz="1500" dirty="0" err="1">
                <a:latin typeface="Myriad Pro Cond" panose="020B0506030403020204"/>
              </a:rPr>
              <a:t>serta</a:t>
            </a:r>
            <a:r>
              <a:rPr lang="en-US" sz="1500" dirty="0">
                <a:latin typeface="Myriad Pro Cond" panose="020B0506030403020204"/>
              </a:rPr>
              <a:t> </a:t>
            </a:r>
            <a:r>
              <a:rPr lang="en-US" sz="1500" dirty="0" err="1">
                <a:latin typeface="Myriad Pro Cond" panose="020B0506030403020204"/>
              </a:rPr>
              <a:t>Industri</a:t>
            </a:r>
            <a:r>
              <a:rPr lang="en-US" sz="1500" dirty="0">
                <a:latin typeface="Myriad Pro Cond" panose="020B0506030403020204"/>
              </a:rPr>
              <a:t> </a:t>
            </a:r>
            <a:r>
              <a:rPr lang="en-US" sz="1500" dirty="0" err="1">
                <a:latin typeface="Myriad Pro Cond" panose="020B0506030403020204"/>
              </a:rPr>
              <a:t>Pengolahan</a:t>
            </a:r>
            <a:r>
              <a:rPr lang="en-US" sz="1500" dirty="0">
                <a:latin typeface="Myriad Pro Cond" panose="020B0506030403020204"/>
              </a:rPr>
              <a:t> dan </a:t>
            </a:r>
            <a:r>
              <a:rPr lang="en-US" sz="1500" dirty="0" err="1">
                <a:latin typeface="Myriad Pro Cond" panose="020B0506030403020204"/>
              </a:rPr>
              <a:t>Konsumsi</a:t>
            </a:r>
            <a:r>
              <a:rPr lang="en-US" sz="1500" dirty="0">
                <a:latin typeface="Myriad Pro Cond" panose="020B0506030403020204"/>
              </a:rPr>
              <a:t> </a:t>
            </a:r>
            <a:r>
              <a:rPr lang="en-US" sz="1500" dirty="0" err="1">
                <a:latin typeface="Myriad Pro Cond" panose="020B0506030403020204"/>
              </a:rPr>
              <a:t>Swasta</a:t>
            </a:r>
            <a:r>
              <a:rPr lang="en-US" sz="1500" dirty="0">
                <a:latin typeface="Myriad Pro Cond" panose="020B0506030403020204"/>
              </a:rPr>
              <a:t> </a:t>
            </a:r>
            <a:r>
              <a:rPr lang="en-US" sz="1500" dirty="0" err="1">
                <a:latin typeface="Myriad Pro Cond" panose="020B0506030403020204"/>
              </a:rPr>
              <a:t>hingga</a:t>
            </a:r>
            <a:r>
              <a:rPr lang="en-US" sz="1500" dirty="0">
                <a:latin typeface="Myriad Pro Cond" panose="020B0506030403020204"/>
              </a:rPr>
              <a:t> </a:t>
            </a:r>
            <a:r>
              <a:rPr lang="en-US" sz="1500" dirty="0" err="1">
                <a:latin typeface="Myriad Pro Cond" panose="020B0506030403020204"/>
              </a:rPr>
              <a:t>beberapa</a:t>
            </a:r>
            <a:r>
              <a:rPr lang="en-US" sz="1500" dirty="0">
                <a:latin typeface="Myriad Pro Cond" panose="020B0506030403020204"/>
              </a:rPr>
              <a:t> LU </a:t>
            </a:r>
            <a:r>
              <a:rPr lang="en-US" sz="1500" dirty="0" err="1">
                <a:latin typeface="Myriad Pro Cond" panose="020B0506030403020204"/>
              </a:rPr>
              <a:t>beserta</a:t>
            </a:r>
            <a:r>
              <a:rPr lang="en-US" sz="1500" dirty="0">
                <a:latin typeface="Myriad Pro Cond" panose="020B0506030403020204"/>
              </a:rPr>
              <a:t> </a:t>
            </a:r>
            <a:r>
              <a:rPr lang="en-US" sz="1500" dirty="0" err="1">
                <a:latin typeface="Myriad Pro Cond" panose="020B0506030403020204"/>
              </a:rPr>
              <a:t>komponen</a:t>
            </a:r>
            <a:r>
              <a:rPr lang="en-US" sz="1500" dirty="0">
                <a:latin typeface="Myriad Pro Cond" panose="020B0506030403020204"/>
              </a:rPr>
              <a:t> PDB </a:t>
            </a:r>
            <a:r>
              <a:rPr lang="en-US" sz="1500" dirty="0" err="1">
                <a:latin typeface="Myriad Pro Cond" panose="020B0506030403020204"/>
              </a:rPr>
              <a:t>lainnya</a:t>
            </a:r>
            <a:r>
              <a:rPr lang="en-US" sz="1500" dirty="0">
                <a:latin typeface="Myriad Pro Cond" panose="020B0506030403020204"/>
              </a:rPr>
              <a:t> </a:t>
            </a:r>
            <a:r>
              <a:rPr lang="sv-SE" sz="1500" dirty="0">
                <a:latin typeface="Myriad Pro Cond" panose="020B0506030403020204"/>
              </a:rPr>
              <a:t>telah memperlihatkan hubungan yang konsisten dan bergerak secara </a:t>
            </a:r>
            <a:r>
              <a:rPr lang="sv-SE" sz="1500" i="1" dirty="0">
                <a:latin typeface="Myriad Pro Cond" panose="020B0506030403020204"/>
              </a:rPr>
              <a:t>contemporaneous</a:t>
            </a:r>
          </a:p>
          <a:p>
            <a:pPr lvl="1" algn="just"/>
            <a:r>
              <a:rPr lang="en-US" sz="1500" dirty="0">
                <a:latin typeface="Myriad Pro Cond" panose="020B0506030403020204"/>
              </a:rPr>
              <a:t>Hal </a:t>
            </a:r>
            <a:r>
              <a:rPr lang="en-US" sz="1500" dirty="0" err="1">
                <a:latin typeface="Myriad Pro Cond" panose="020B0506030403020204"/>
              </a:rPr>
              <a:t>ini</a:t>
            </a:r>
            <a:r>
              <a:rPr lang="en-US" sz="1500" dirty="0">
                <a:latin typeface="Myriad Pro Cond" panose="020B0506030403020204"/>
              </a:rPr>
              <a:t> </a:t>
            </a:r>
            <a:r>
              <a:rPr lang="en-US" sz="1500" dirty="0" err="1">
                <a:latin typeface="Myriad Pro Cond" panose="020B0506030403020204"/>
              </a:rPr>
              <a:t>cukup</a:t>
            </a:r>
            <a:r>
              <a:rPr lang="en-US" sz="1500" dirty="0">
                <a:latin typeface="Myriad Pro Cond" panose="020B0506030403020204"/>
              </a:rPr>
              <a:t> </a:t>
            </a:r>
            <a:r>
              <a:rPr lang="en-US" sz="1500" dirty="0" err="1">
                <a:latin typeface="Myriad Pro Cond" panose="020B0506030403020204"/>
              </a:rPr>
              <a:t>lazim</a:t>
            </a:r>
            <a:r>
              <a:rPr lang="en-US" sz="1500" dirty="0">
                <a:latin typeface="Myriad Pro Cond" panose="020B0506030403020204"/>
              </a:rPr>
              <a:t> </a:t>
            </a:r>
            <a:r>
              <a:rPr lang="en-US" sz="1500" dirty="0" err="1">
                <a:latin typeface="Myriad Pro Cond" panose="020B0506030403020204"/>
              </a:rPr>
              <a:t>mengingat</a:t>
            </a:r>
            <a:r>
              <a:rPr lang="en-US" sz="1500" dirty="0">
                <a:latin typeface="Myriad Pro Cond" panose="020B0506030403020204"/>
              </a:rPr>
              <a:t> </a:t>
            </a:r>
            <a:r>
              <a:rPr lang="en-US" sz="1500" dirty="0" err="1">
                <a:latin typeface="Myriad Pro Cond" panose="020B0506030403020204"/>
              </a:rPr>
              <a:t>konsumsi</a:t>
            </a:r>
            <a:r>
              <a:rPr lang="en-US" sz="1500" dirty="0">
                <a:latin typeface="Myriad Pro Cond" panose="020B0506030403020204"/>
              </a:rPr>
              <a:t> </a:t>
            </a:r>
            <a:r>
              <a:rPr lang="en-US" sz="1500" dirty="0" err="1">
                <a:latin typeface="Myriad Pro Cond" panose="020B0506030403020204"/>
              </a:rPr>
              <a:t>swasta</a:t>
            </a:r>
            <a:r>
              <a:rPr lang="en-US" sz="1500" dirty="0">
                <a:latin typeface="Myriad Pro Cond" panose="020B0506030403020204"/>
              </a:rPr>
              <a:t>, LU </a:t>
            </a:r>
            <a:r>
              <a:rPr lang="en-US" sz="1500" dirty="0" err="1">
                <a:latin typeface="Myriad Pro Cond" panose="020B0506030403020204"/>
              </a:rPr>
              <a:t>perdagangan</a:t>
            </a:r>
            <a:r>
              <a:rPr lang="en-US" sz="1500" dirty="0">
                <a:latin typeface="Myriad Pro Cond" panose="020B0506030403020204"/>
              </a:rPr>
              <a:t>, dan </a:t>
            </a:r>
            <a:r>
              <a:rPr lang="en-US" sz="1500" dirty="0" err="1">
                <a:latin typeface="Myriad Pro Cond" panose="020B0506030403020204"/>
              </a:rPr>
              <a:t>industri</a:t>
            </a:r>
            <a:r>
              <a:rPr lang="en-US" sz="1500" dirty="0">
                <a:latin typeface="Myriad Pro Cond" panose="020B0506030403020204"/>
              </a:rPr>
              <a:t> </a:t>
            </a:r>
            <a:r>
              <a:rPr lang="en-US" sz="1500" dirty="0" err="1">
                <a:latin typeface="Myriad Pro Cond" panose="020B0506030403020204"/>
              </a:rPr>
              <a:t>pengolahan</a:t>
            </a:r>
            <a:r>
              <a:rPr lang="en-US" sz="1500" dirty="0">
                <a:latin typeface="Myriad Pro Cond" panose="020B0506030403020204"/>
              </a:rPr>
              <a:t> </a:t>
            </a:r>
            <a:r>
              <a:rPr lang="en-US" sz="1500" dirty="0" err="1">
                <a:latin typeface="Myriad Pro Cond" panose="020B0506030403020204"/>
              </a:rPr>
              <a:t>memiliki</a:t>
            </a:r>
            <a:r>
              <a:rPr lang="en-US" sz="1500" dirty="0">
                <a:latin typeface="Myriad Pro Cond" panose="020B0506030403020204"/>
              </a:rPr>
              <a:t> nature yang </a:t>
            </a:r>
            <a:r>
              <a:rPr lang="en-US" sz="1500" dirty="0" err="1">
                <a:latin typeface="Myriad Pro Cond" panose="020B0506030403020204"/>
              </a:rPr>
              <a:t>erat</a:t>
            </a:r>
            <a:r>
              <a:rPr lang="en-US" sz="1500" dirty="0">
                <a:latin typeface="Myriad Pro Cond" panose="020B0506030403020204"/>
              </a:rPr>
              <a:t> dan </a:t>
            </a:r>
            <a:r>
              <a:rPr lang="en-US" sz="1500" dirty="0" err="1">
                <a:latin typeface="Myriad Pro Cond" panose="020B0506030403020204"/>
              </a:rPr>
              <a:t>saling</a:t>
            </a:r>
            <a:r>
              <a:rPr lang="en-US" sz="1500" dirty="0">
                <a:latin typeface="Myriad Pro Cond" panose="020B0506030403020204"/>
              </a:rPr>
              <a:t> </a:t>
            </a:r>
            <a:r>
              <a:rPr lang="en-US" sz="1500" dirty="0" err="1">
                <a:latin typeface="Myriad Pro Cond" panose="020B0506030403020204"/>
              </a:rPr>
              <a:t>berkaitan</a:t>
            </a:r>
            <a:r>
              <a:rPr lang="en-US" sz="1500" dirty="0">
                <a:latin typeface="Myriad Pro Cond" panose="020B0506030403020204"/>
              </a:rPr>
              <a:t>, </a:t>
            </a:r>
            <a:r>
              <a:rPr lang="en-US" sz="1500" dirty="0" err="1">
                <a:latin typeface="Myriad Pro Cond" panose="020B0506030403020204"/>
              </a:rPr>
              <a:t>dimana</a:t>
            </a:r>
            <a:r>
              <a:rPr lang="en-US" sz="1500" dirty="0">
                <a:latin typeface="Myriad Pro Cond" panose="020B0506030403020204"/>
              </a:rPr>
              <a:t> </a:t>
            </a:r>
            <a:r>
              <a:rPr lang="en-US" sz="1500" dirty="0" err="1">
                <a:latin typeface="Myriad Pro Cond" panose="020B0506030403020204"/>
              </a:rPr>
              <a:t>aktivitas</a:t>
            </a:r>
            <a:r>
              <a:rPr lang="en-US" sz="1500" dirty="0">
                <a:latin typeface="Myriad Pro Cond" panose="020B0506030403020204"/>
              </a:rPr>
              <a:t> </a:t>
            </a:r>
            <a:r>
              <a:rPr lang="en-US" sz="1500" dirty="0" err="1">
                <a:latin typeface="Myriad Pro Cond" panose="020B0506030403020204"/>
              </a:rPr>
              <a:t>mobilitas</a:t>
            </a:r>
            <a:r>
              <a:rPr lang="en-US" sz="1500" dirty="0">
                <a:latin typeface="Myriad Pro Cond" panose="020B0506030403020204"/>
              </a:rPr>
              <a:t> dan </a:t>
            </a:r>
            <a:r>
              <a:rPr lang="en-US" sz="1500" dirty="0" err="1">
                <a:latin typeface="Myriad Pro Cond" panose="020B0506030403020204"/>
              </a:rPr>
              <a:t>konsumsi</a:t>
            </a:r>
            <a:r>
              <a:rPr lang="en-US" sz="1500" dirty="0">
                <a:latin typeface="Myriad Pro Cond" panose="020B0506030403020204"/>
              </a:rPr>
              <a:t> </a:t>
            </a:r>
            <a:r>
              <a:rPr lang="en-US" sz="1500" dirty="0" err="1">
                <a:latin typeface="Myriad Pro Cond" panose="020B0506030403020204"/>
              </a:rPr>
              <a:t>masyarakat</a:t>
            </a:r>
            <a:r>
              <a:rPr lang="en-US" sz="1500" dirty="0">
                <a:latin typeface="Myriad Pro Cond" panose="020B0506030403020204"/>
              </a:rPr>
              <a:t> </a:t>
            </a:r>
            <a:r>
              <a:rPr lang="en-US" sz="1500" dirty="0" err="1">
                <a:latin typeface="Myriad Pro Cond" panose="020B0506030403020204"/>
              </a:rPr>
              <a:t>akan</a:t>
            </a:r>
            <a:r>
              <a:rPr lang="en-US" sz="1500" dirty="0">
                <a:latin typeface="Myriad Pro Cond" panose="020B0506030403020204"/>
              </a:rPr>
              <a:t> </a:t>
            </a:r>
            <a:r>
              <a:rPr lang="en-US" sz="1500" dirty="0" err="1">
                <a:latin typeface="Myriad Pro Cond" panose="020B0506030403020204"/>
              </a:rPr>
              <a:t>berpengaruh</a:t>
            </a:r>
            <a:r>
              <a:rPr lang="en-US" sz="1500" dirty="0">
                <a:latin typeface="Myriad Pro Cond" panose="020B0506030403020204"/>
              </a:rPr>
              <a:t> </a:t>
            </a:r>
            <a:r>
              <a:rPr lang="en-US" sz="1500" dirty="0" err="1">
                <a:latin typeface="Myriad Pro Cond" panose="020B0506030403020204"/>
              </a:rPr>
              <a:t>terhadap</a:t>
            </a:r>
            <a:r>
              <a:rPr lang="en-US" sz="1500" dirty="0">
                <a:latin typeface="Myriad Pro Cond" panose="020B0506030403020204"/>
              </a:rPr>
              <a:t> manufacture demand indicator (new order &amp; new export order) yang </a:t>
            </a:r>
            <a:r>
              <a:rPr lang="en-US" sz="1500" dirty="0" err="1">
                <a:latin typeface="Myriad Pro Cond" panose="020B0506030403020204"/>
              </a:rPr>
              <a:t>terukur</a:t>
            </a:r>
            <a:r>
              <a:rPr lang="en-US" sz="1500" dirty="0">
                <a:latin typeface="Myriad Pro Cond" panose="020B0506030403020204"/>
              </a:rPr>
              <a:t> </a:t>
            </a:r>
            <a:r>
              <a:rPr lang="en-US" sz="1500" dirty="0" err="1">
                <a:latin typeface="Myriad Pro Cond" panose="020B0506030403020204"/>
              </a:rPr>
              <a:t>dalam</a:t>
            </a:r>
            <a:r>
              <a:rPr lang="en-US" sz="1500" dirty="0">
                <a:latin typeface="Myriad Pro Cond" panose="020B0506030403020204"/>
              </a:rPr>
              <a:t> PMI </a:t>
            </a:r>
            <a:r>
              <a:rPr lang="en-US" sz="1500" dirty="0" err="1">
                <a:latin typeface="Myriad Pro Cond" panose="020B0506030403020204"/>
              </a:rPr>
              <a:t>serta</a:t>
            </a:r>
            <a:r>
              <a:rPr lang="en-US" sz="1500" dirty="0">
                <a:latin typeface="Myriad Pro Cond" panose="020B0506030403020204"/>
              </a:rPr>
              <a:t> </a:t>
            </a:r>
            <a:r>
              <a:rPr lang="en-US" sz="1500" dirty="0" err="1">
                <a:latin typeface="Myriad Pro Cond" panose="020B0506030403020204"/>
              </a:rPr>
              <a:t>berpengaruh</a:t>
            </a:r>
            <a:r>
              <a:rPr lang="en-US" sz="1500" dirty="0">
                <a:latin typeface="Myriad Pro Cond" panose="020B0506030403020204"/>
              </a:rPr>
              <a:t> </a:t>
            </a:r>
            <a:r>
              <a:rPr lang="en-US" sz="1500" dirty="0" err="1">
                <a:latin typeface="Myriad Pro Cond" panose="020B0506030403020204"/>
              </a:rPr>
              <a:t>terhadap</a:t>
            </a:r>
            <a:r>
              <a:rPr lang="en-US" sz="1500" dirty="0">
                <a:latin typeface="Myriad Pro Cond" panose="020B0506030403020204"/>
              </a:rPr>
              <a:t> </a:t>
            </a:r>
            <a:r>
              <a:rPr lang="en-US" sz="1500" dirty="0" err="1">
                <a:latin typeface="Myriad Pro Cond" panose="020B0506030403020204"/>
              </a:rPr>
              <a:t>penjualan</a:t>
            </a:r>
            <a:r>
              <a:rPr lang="en-US" sz="1500" dirty="0">
                <a:latin typeface="Myriad Pro Cond" panose="020B0506030403020204"/>
              </a:rPr>
              <a:t> </a:t>
            </a:r>
            <a:r>
              <a:rPr lang="en-US" sz="1500" dirty="0" err="1">
                <a:latin typeface="Myriad Pro Cond" panose="020B0506030403020204"/>
              </a:rPr>
              <a:t>kendaraan</a:t>
            </a:r>
            <a:r>
              <a:rPr lang="en-US" sz="1500" dirty="0">
                <a:latin typeface="Myriad Pro Cond" panose="020B0506030403020204"/>
              </a:rPr>
              <a:t> </a:t>
            </a:r>
            <a:r>
              <a:rPr lang="en-US" sz="1500" dirty="0" err="1">
                <a:latin typeface="Myriad Pro Cond" panose="020B0506030403020204"/>
              </a:rPr>
              <a:t>bermotor</a:t>
            </a:r>
            <a:r>
              <a:rPr lang="en-US" sz="1500" dirty="0">
                <a:latin typeface="Myriad Pro Cond" panose="020B0506030403020204"/>
              </a:rPr>
              <a:t> </a:t>
            </a:r>
            <a:r>
              <a:rPr lang="en-US" sz="1500" dirty="0" err="1">
                <a:latin typeface="Myriad Pro Cond" panose="020B0506030403020204"/>
              </a:rPr>
              <a:t>serta</a:t>
            </a:r>
            <a:r>
              <a:rPr lang="en-US" sz="1500" dirty="0">
                <a:latin typeface="Myriad Pro Cond" panose="020B0506030403020204"/>
              </a:rPr>
              <a:t> </a:t>
            </a:r>
            <a:r>
              <a:rPr lang="en-US" sz="1500" dirty="0" err="1">
                <a:latin typeface="Myriad Pro Cond" panose="020B0506030403020204"/>
              </a:rPr>
              <a:t>perdagangan</a:t>
            </a:r>
            <a:r>
              <a:rPr lang="en-US" sz="1500" dirty="0">
                <a:latin typeface="Myriad Pro Cond" panose="020B0506030403020204"/>
              </a:rPr>
              <a:t> </a:t>
            </a:r>
            <a:r>
              <a:rPr lang="en-US" sz="1500" dirty="0" err="1">
                <a:latin typeface="Myriad Pro Cond" panose="020B0506030403020204"/>
              </a:rPr>
              <a:t>eceran</a:t>
            </a:r>
            <a:r>
              <a:rPr lang="en-US" sz="1500" dirty="0">
                <a:latin typeface="Myriad Pro Cond" panose="020B0506030403020204"/>
              </a:rPr>
              <a:t> </a:t>
            </a:r>
            <a:r>
              <a:rPr lang="en-US" sz="1500" dirty="0" err="1">
                <a:latin typeface="Myriad Pro Cond" panose="020B0506030403020204"/>
              </a:rPr>
              <a:t>lainnya</a:t>
            </a:r>
            <a:r>
              <a:rPr lang="en-US" sz="1500" dirty="0">
                <a:latin typeface="Myriad Pro Cond" panose="020B0506030403020204"/>
              </a:rPr>
              <a:t>. </a:t>
            </a:r>
          </a:p>
          <a:p>
            <a:pPr algn="just"/>
            <a:r>
              <a:rPr lang="en-US" sz="1500" dirty="0">
                <a:latin typeface="Myriad Pro Cond" panose="020B0506030403020204"/>
              </a:rPr>
              <a:t>Blok </a:t>
            </a:r>
            <a:r>
              <a:rPr lang="en-US" sz="1500" dirty="0" err="1">
                <a:latin typeface="Myriad Pro Cond" panose="020B0506030403020204"/>
              </a:rPr>
              <a:t>Eksternal</a:t>
            </a:r>
            <a:endParaRPr lang="en-US" sz="1500" dirty="0">
              <a:latin typeface="Myriad Pro Cond" panose="020B0506030403020204"/>
            </a:endParaRPr>
          </a:p>
          <a:p>
            <a:pPr lvl="1" algn="just"/>
            <a:r>
              <a:rPr lang="en-US" sz="1500" dirty="0" err="1">
                <a:latin typeface="Myriad Pro Cond" panose="020B0506030403020204"/>
              </a:rPr>
              <a:t>Variabel</a:t>
            </a:r>
            <a:r>
              <a:rPr lang="en-US" sz="1500" dirty="0">
                <a:latin typeface="Myriad Pro Cond" panose="020B0506030403020204"/>
              </a:rPr>
              <a:t> yang </a:t>
            </a:r>
            <a:r>
              <a:rPr lang="en-US" sz="1500" dirty="0" err="1">
                <a:latin typeface="Myriad Pro Cond" panose="020B0506030403020204"/>
              </a:rPr>
              <a:t>diamati</a:t>
            </a:r>
            <a:r>
              <a:rPr lang="en-US" sz="1500" dirty="0">
                <a:latin typeface="Myriad Pro Cond" panose="020B0506030403020204"/>
              </a:rPr>
              <a:t> pada </a:t>
            </a:r>
            <a:r>
              <a:rPr lang="en-US" sz="1500" dirty="0" err="1">
                <a:latin typeface="Myriad Pro Cond" panose="020B0506030403020204"/>
              </a:rPr>
              <a:t>blok</a:t>
            </a:r>
            <a:r>
              <a:rPr lang="en-US" sz="1500" dirty="0">
                <a:latin typeface="Myriad Pro Cond" panose="020B0506030403020204"/>
              </a:rPr>
              <a:t> </a:t>
            </a:r>
            <a:r>
              <a:rPr lang="en-US" sz="1500" dirty="0" err="1">
                <a:latin typeface="Myriad Pro Cond" panose="020B0506030403020204"/>
              </a:rPr>
              <a:t>eksternal</a:t>
            </a:r>
            <a:r>
              <a:rPr lang="en-US" sz="1500" dirty="0">
                <a:latin typeface="Myriad Pro Cond" panose="020B0506030403020204"/>
              </a:rPr>
              <a:t> </a:t>
            </a:r>
            <a:r>
              <a:rPr lang="en-US" sz="1500" dirty="0" err="1">
                <a:latin typeface="Myriad Pro Cond" panose="020B0506030403020204"/>
              </a:rPr>
              <a:t>meliputi</a:t>
            </a:r>
            <a:r>
              <a:rPr lang="en-US" sz="1500" dirty="0">
                <a:latin typeface="Myriad Pro Cond" panose="020B0506030403020204"/>
              </a:rPr>
              <a:t> </a:t>
            </a:r>
            <a:r>
              <a:rPr lang="en-US" sz="1500" dirty="0" err="1">
                <a:latin typeface="Myriad Pro Cond" panose="020B0506030403020204"/>
              </a:rPr>
              <a:t>ekspor</a:t>
            </a:r>
            <a:r>
              <a:rPr lang="en-US" sz="1500" dirty="0">
                <a:latin typeface="Myriad Pro Cond" panose="020B0506030403020204"/>
              </a:rPr>
              <a:t> </a:t>
            </a:r>
            <a:r>
              <a:rPr lang="en-US" sz="1500" dirty="0" err="1">
                <a:latin typeface="Myriad Pro Cond" panose="020B0506030403020204"/>
              </a:rPr>
              <a:t>riil</a:t>
            </a:r>
            <a:r>
              <a:rPr lang="en-US" sz="1500" dirty="0">
                <a:latin typeface="Myriad Pro Cond" panose="020B0506030403020204"/>
              </a:rPr>
              <a:t>, </a:t>
            </a:r>
            <a:r>
              <a:rPr lang="en-US" sz="1500" dirty="0" err="1">
                <a:latin typeface="Myriad Pro Cond" panose="020B0506030403020204"/>
              </a:rPr>
              <a:t>ekspor</a:t>
            </a:r>
            <a:r>
              <a:rPr lang="en-US" sz="1500" dirty="0">
                <a:latin typeface="Myriad Pro Cond" panose="020B0506030403020204"/>
              </a:rPr>
              <a:t> </a:t>
            </a:r>
            <a:r>
              <a:rPr lang="en-US" sz="1500" dirty="0" err="1">
                <a:latin typeface="Myriad Pro Cond" panose="020B0506030403020204"/>
              </a:rPr>
              <a:t>barang</a:t>
            </a:r>
            <a:r>
              <a:rPr lang="en-US" sz="1500" dirty="0">
                <a:latin typeface="Myriad Pro Cond" panose="020B0506030403020204"/>
              </a:rPr>
              <a:t>, </a:t>
            </a:r>
            <a:r>
              <a:rPr lang="en-US" sz="1500" dirty="0" err="1">
                <a:latin typeface="Myriad Pro Cond" panose="020B0506030403020204"/>
              </a:rPr>
              <a:t>ekspor</a:t>
            </a:r>
            <a:r>
              <a:rPr lang="en-US" sz="1500" dirty="0">
                <a:latin typeface="Myriad Pro Cond" panose="020B0506030403020204"/>
              </a:rPr>
              <a:t> nominal </a:t>
            </a:r>
            <a:r>
              <a:rPr lang="en-US" sz="1500" dirty="0" err="1">
                <a:latin typeface="Myriad Pro Cond" panose="020B0506030403020204"/>
              </a:rPr>
              <a:t>konversi</a:t>
            </a:r>
            <a:r>
              <a:rPr lang="en-US" sz="1500" dirty="0">
                <a:latin typeface="Myriad Pro Cond" panose="020B0506030403020204"/>
              </a:rPr>
              <a:t>, </a:t>
            </a:r>
            <a:r>
              <a:rPr lang="en-US" sz="1500" dirty="0" err="1">
                <a:latin typeface="Myriad Pro Cond" panose="020B0506030403020204"/>
              </a:rPr>
              <a:t>impor</a:t>
            </a:r>
            <a:r>
              <a:rPr lang="en-US" sz="1500" dirty="0">
                <a:latin typeface="Myriad Pro Cond" panose="020B0506030403020204"/>
              </a:rPr>
              <a:t> </a:t>
            </a:r>
            <a:r>
              <a:rPr lang="en-US" sz="1500" dirty="0" err="1">
                <a:latin typeface="Myriad Pro Cond" panose="020B0506030403020204"/>
              </a:rPr>
              <a:t>riil</a:t>
            </a:r>
            <a:r>
              <a:rPr lang="en-US" sz="1500" dirty="0">
                <a:latin typeface="Myriad Pro Cond" panose="020B0506030403020204"/>
              </a:rPr>
              <a:t>, </a:t>
            </a:r>
            <a:r>
              <a:rPr lang="en-US" sz="1500" dirty="0" err="1">
                <a:latin typeface="Myriad Pro Cond" panose="020B0506030403020204"/>
              </a:rPr>
              <a:t>impor</a:t>
            </a:r>
            <a:r>
              <a:rPr lang="en-US" sz="1500" dirty="0">
                <a:latin typeface="Myriad Pro Cond" panose="020B0506030403020204"/>
              </a:rPr>
              <a:t> </a:t>
            </a:r>
            <a:r>
              <a:rPr lang="en-US" sz="1500" dirty="0" err="1">
                <a:latin typeface="Myriad Pro Cond" panose="020B0506030403020204"/>
              </a:rPr>
              <a:t>barang</a:t>
            </a:r>
            <a:r>
              <a:rPr lang="en-US" sz="1500" dirty="0">
                <a:latin typeface="Myriad Pro Cond" panose="020B0506030403020204"/>
              </a:rPr>
              <a:t>, dan </a:t>
            </a:r>
            <a:r>
              <a:rPr lang="en-US" sz="1500" dirty="0" err="1">
                <a:latin typeface="Myriad Pro Cond" panose="020B0506030403020204"/>
              </a:rPr>
              <a:t>impor</a:t>
            </a:r>
            <a:r>
              <a:rPr lang="en-US" sz="1500" dirty="0">
                <a:latin typeface="Myriad Pro Cond" panose="020B0506030403020204"/>
              </a:rPr>
              <a:t> nominal </a:t>
            </a:r>
            <a:r>
              <a:rPr lang="en-US" sz="1500" dirty="0" err="1">
                <a:latin typeface="Myriad Pro Cond" panose="020B0506030403020204"/>
              </a:rPr>
              <a:t>konversi</a:t>
            </a:r>
            <a:endParaRPr lang="en-US" sz="1500" dirty="0">
              <a:latin typeface="Myriad Pro Cond" panose="020B0506030403020204"/>
            </a:endParaRPr>
          </a:p>
          <a:p>
            <a:pPr marL="0" indent="0" algn="just">
              <a:buNone/>
            </a:pPr>
            <a:endParaRPr lang="en-US" sz="1500" dirty="0">
              <a:latin typeface="Myriad Pro Cond" panose="020B0506030403020204"/>
            </a:endParaRPr>
          </a:p>
          <a:p>
            <a:pPr algn="just"/>
            <a:endParaRPr lang="en-ID" sz="1500" dirty="0">
              <a:latin typeface="Myriad Pro Cond" panose="020B0506030403020204"/>
            </a:endParaRPr>
          </a:p>
        </p:txBody>
      </p:sp>
      <p:pic>
        <p:nvPicPr>
          <p:cNvPr id="15" name="Picture 14">
            <a:extLst>
              <a:ext uri="{FF2B5EF4-FFF2-40B4-BE49-F238E27FC236}">
                <a16:creationId xmlns:a16="http://schemas.microsoft.com/office/drawing/2014/main" id="{F9008B77-001A-C96F-17A9-DE193163BD97}"/>
              </a:ext>
            </a:extLst>
          </p:cNvPr>
          <p:cNvPicPr>
            <a:picLocks noChangeAspect="1"/>
          </p:cNvPicPr>
          <p:nvPr/>
        </p:nvPicPr>
        <p:blipFill>
          <a:blip r:embed="rId3"/>
          <a:stretch>
            <a:fillRect/>
          </a:stretch>
        </p:blipFill>
        <p:spPr>
          <a:xfrm>
            <a:off x="7067564" y="1005842"/>
            <a:ext cx="4971871" cy="1901269"/>
          </a:xfrm>
          <a:prstGeom prst="rect">
            <a:avLst/>
          </a:prstGeom>
        </p:spPr>
      </p:pic>
      <p:pic>
        <p:nvPicPr>
          <p:cNvPr id="17" name="Picture 16">
            <a:extLst>
              <a:ext uri="{FF2B5EF4-FFF2-40B4-BE49-F238E27FC236}">
                <a16:creationId xmlns:a16="http://schemas.microsoft.com/office/drawing/2014/main" id="{3FE1A62E-E554-8EE7-2213-BC8A9184C4F3}"/>
              </a:ext>
            </a:extLst>
          </p:cNvPr>
          <p:cNvPicPr>
            <a:picLocks noChangeAspect="1"/>
          </p:cNvPicPr>
          <p:nvPr/>
        </p:nvPicPr>
        <p:blipFill>
          <a:blip r:embed="rId4"/>
          <a:stretch>
            <a:fillRect/>
          </a:stretch>
        </p:blipFill>
        <p:spPr>
          <a:xfrm>
            <a:off x="7067564" y="3015695"/>
            <a:ext cx="4971871" cy="3521291"/>
          </a:xfrm>
          <a:prstGeom prst="rect">
            <a:avLst/>
          </a:prstGeom>
        </p:spPr>
      </p:pic>
    </p:spTree>
    <p:extLst>
      <p:ext uri="{BB962C8B-B14F-4D97-AF65-F5344CB8AC3E}">
        <p14:creationId xmlns:p14="http://schemas.microsoft.com/office/powerpoint/2010/main" val="16471179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Volume </a:t>
            </a:r>
            <a:r>
              <a:rPr lang="en-US" dirty="0" err="1"/>
              <a:t>Kredit</a:t>
            </a:r>
            <a:r>
              <a:rPr lang="en-US" dirty="0"/>
              <a:t> </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4" name="Picture 3">
            <a:extLst>
              <a:ext uri="{FF2B5EF4-FFF2-40B4-BE49-F238E27FC236}">
                <a16:creationId xmlns:a16="http://schemas.microsoft.com/office/drawing/2014/main" id="{155311EA-88CD-A4E6-1FDA-824CAE235FE3}"/>
              </a:ext>
            </a:extLst>
          </p:cNvPr>
          <p:cNvPicPr>
            <a:picLocks noChangeAspect="1"/>
          </p:cNvPicPr>
          <p:nvPr/>
        </p:nvPicPr>
        <p:blipFill>
          <a:blip r:embed="rId3"/>
          <a:stretch>
            <a:fillRect/>
          </a:stretch>
        </p:blipFill>
        <p:spPr>
          <a:xfrm>
            <a:off x="555567" y="1918716"/>
            <a:ext cx="5760720" cy="3427476"/>
          </a:xfrm>
          <a:prstGeom prst="rect">
            <a:avLst/>
          </a:prstGeom>
        </p:spPr>
      </p:pic>
      <p:pic>
        <p:nvPicPr>
          <p:cNvPr id="7" name="Picture 6">
            <a:extLst>
              <a:ext uri="{FF2B5EF4-FFF2-40B4-BE49-F238E27FC236}">
                <a16:creationId xmlns:a16="http://schemas.microsoft.com/office/drawing/2014/main" id="{DD200473-C475-D45F-445F-56807C7A60C9}"/>
              </a:ext>
            </a:extLst>
          </p:cNvPr>
          <p:cNvPicPr>
            <a:picLocks noChangeAspect="1"/>
          </p:cNvPicPr>
          <p:nvPr/>
        </p:nvPicPr>
        <p:blipFill>
          <a:blip r:embed="rId4"/>
          <a:stretch>
            <a:fillRect/>
          </a:stretch>
        </p:blipFill>
        <p:spPr>
          <a:xfrm>
            <a:off x="6005022" y="1918716"/>
            <a:ext cx="5760720" cy="3285744"/>
          </a:xfrm>
          <a:prstGeom prst="rect">
            <a:avLst/>
          </a:prstGeom>
        </p:spPr>
      </p:pic>
    </p:spTree>
    <p:extLst>
      <p:ext uri="{BB962C8B-B14F-4D97-AF65-F5344CB8AC3E}">
        <p14:creationId xmlns:p14="http://schemas.microsoft.com/office/powerpoint/2010/main" val="3007842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Net Foreign Asset (NFA)</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3" name="Picture 2">
            <a:extLst>
              <a:ext uri="{FF2B5EF4-FFF2-40B4-BE49-F238E27FC236}">
                <a16:creationId xmlns:a16="http://schemas.microsoft.com/office/drawing/2014/main" id="{BD2545FD-183F-54EA-C0F9-DD5C90037CDB}"/>
              </a:ext>
            </a:extLst>
          </p:cNvPr>
          <p:cNvPicPr>
            <a:picLocks noChangeAspect="1"/>
          </p:cNvPicPr>
          <p:nvPr/>
        </p:nvPicPr>
        <p:blipFill>
          <a:blip r:embed="rId3"/>
          <a:stretch>
            <a:fillRect/>
          </a:stretch>
        </p:blipFill>
        <p:spPr>
          <a:xfrm>
            <a:off x="666403" y="1918716"/>
            <a:ext cx="5760720" cy="3285744"/>
          </a:xfrm>
          <a:prstGeom prst="rect">
            <a:avLst/>
          </a:prstGeom>
        </p:spPr>
      </p:pic>
      <p:pic>
        <p:nvPicPr>
          <p:cNvPr id="5" name="Picture 4">
            <a:extLst>
              <a:ext uri="{FF2B5EF4-FFF2-40B4-BE49-F238E27FC236}">
                <a16:creationId xmlns:a16="http://schemas.microsoft.com/office/drawing/2014/main" id="{41BC3FAC-5515-3B44-C092-0A0BB02D475F}"/>
              </a:ext>
            </a:extLst>
          </p:cNvPr>
          <p:cNvPicPr>
            <a:picLocks noChangeAspect="1"/>
          </p:cNvPicPr>
          <p:nvPr/>
        </p:nvPicPr>
        <p:blipFill>
          <a:blip r:embed="rId4"/>
          <a:stretch>
            <a:fillRect/>
          </a:stretch>
        </p:blipFill>
        <p:spPr>
          <a:xfrm>
            <a:off x="5866477" y="1847850"/>
            <a:ext cx="5760720" cy="3427476"/>
          </a:xfrm>
          <a:prstGeom prst="rect">
            <a:avLst/>
          </a:prstGeom>
        </p:spPr>
      </p:pic>
    </p:spTree>
    <p:extLst>
      <p:ext uri="{BB962C8B-B14F-4D97-AF65-F5344CB8AC3E}">
        <p14:creationId xmlns:p14="http://schemas.microsoft.com/office/powerpoint/2010/main" val="220465730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Net Foreign Asset (NFA)</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3" name="Picture 2">
            <a:extLst>
              <a:ext uri="{FF2B5EF4-FFF2-40B4-BE49-F238E27FC236}">
                <a16:creationId xmlns:a16="http://schemas.microsoft.com/office/drawing/2014/main" id="{BD2545FD-183F-54EA-C0F9-DD5C90037CDB}"/>
              </a:ext>
            </a:extLst>
          </p:cNvPr>
          <p:cNvPicPr>
            <a:picLocks noChangeAspect="1"/>
          </p:cNvPicPr>
          <p:nvPr/>
        </p:nvPicPr>
        <p:blipFill>
          <a:blip r:embed="rId3"/>
          <a:stretch>
            <a:fillRect/>
          </a:stretch>
        </p:blipFill>
        <p:spPr>
          <a:xfrm>
            <a:off x="666403" y="1918716"/>
            <a:ext cx="5760720" cy="3285744"/>
          </a:xfrm>
          <a:prstGeom prst="rect">
            <a:avLst/>
          </a:prstGeom>
        </p:spPr>
      </p:pic>
      <p:pic>
        <p:nvPicPr>
          <p:cNvPr id="5" name="Picture 4">
            <a:extLst>
              <a:ext uri="{FF2B5EF4-FFF2-40B4-BE49-F238E27FC236}">
                <a16:creationId xmlns:a16="http://schemas.microsoft.com/office/drawing/2014/main" id="{41BC3FAC-5515-3B44-C092-0A0BB02D475F}"/>
              </a:ext>
            </a:extLst>
          </p:cNvPr>
          <p:cNvPicPr>
            <a:picLocks noChangeAspect="1"/>
          </p:cNvPicPr>
          <p:nvPr/>
        </p:nvPicPr>
        <p:blipFill>
          <a:blip r:embed="rId4"/>
          <a:stretch>
            <a:fillRect/>
          </a:stretch>
        </p:blipFill>
        <p:spPr>
          <a:xfrm>
            <a:off x="5866477" y="1847850"/>
            <a:ext cx="5760720" cy="3427476"/>
          </a:xfrm>
          <a:prstGeom prst="rect">
            <a:avLst/>
          </a:prstGeom>
        </p:spPr>
      </p:pic>
    </p:spTree>
    <p:extLst>
      <p:ext uri="{BB962C8B-B14F-4D97-AF65-F5344CB8AC3E}">
        <p14:creationId xmlns:p14="http://schemas.microsoft.com/office/powerpoint/2010/main" val="16070906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Konsumsi</a:t>
            </a:r>
            <a:r>
              <a:rPr lang="en-US" dirty="0"/>
              <a:t> </a:t>
            </a:r>
            <a:r>
              <a:rPr lang="en-US" dirty="0" err="1"/>
              <a:t>Pemerintah</a:t>
            </a:r>
            <a:r>
              <a:rPr lang="en-US" dirty="0"/>
              <a:t> Nominal</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4" name="Picture 3">
            <a:extLst>
              <a:ext uri="{FF2B5EF4-FFF2-40B4-BE49-F238E27FC236}">
                <a16:creationId xmlns:a16="http://schemas.microsoft.com/office/drawing/2014/main" id="{BB493D70-7EDE-20A6-B106-21C09FEB7D12}"/>
              </a:ext>
            </a:extLst>
          </p:cNvPr>
          <p:cNvPicPr>
            <a:picLocks noChangeAspect="1"/>
          </p:cNvPicPr>
          <p:nvPr/>
        </p:nvPicPr>
        <p:blipFill>
          <a:blip r:embed="rId3"/>
          <a:stretch>
            <a:fillRect/>
          </a:stretch>
        </p:blipFill>
        <p:spPr>
          <a:xfrm>
            <a:off x="749531" y="2204466"/>
            <a:ext cx="5760720" cy="2714244"/>
          </a:xfrm>
          <a:prstGeom prst="rect">
            <a:avLst/>
          </a:prstGeom>
        </p:spPr>
      </p:pic>
      <p:pic>
        <p:nvPicPr>
          <p:cNvPr id="7" name="Picture 6">
            <a:extLst>
              <a:ext uri="{FF2B5EF4-FFF2-40B4-BE49-F238E27FC236}">
                <a16:creationId xmlns:a16="http://schemas.microsoft.com/office/drawing/2014/main" id="{A762B6DB-08B5-5681-6701-026EB9994756}"/>
              </a:ext>
            </a:extLst>
          </p:cNvPr>
          <p:cNvPicPr>
            <a:picLocks noChangeAspect="1"/>
          </p:cNvPicPr>
          <p:nvPr/>
        </p:nvPicPr>
        <p:blipFill>
          <a:blip r:embed="rId4"/>
          <a:stretch>
            <a:fillRect/>
          </a:stretch>
        </p:blipFill>
        <p:spPr>
          <a:xfrm>
            <a:off x="6324600" y="1990344"/>
            <a:ext cx="5760720" cy="3142488"/>
          </a:xfrm>
          <a:prstGeom prst="rect">
            <a:avLst/>
          </a:prstGeom>
        </p:spPr>
      </p:pic>
    </p:spTree>
    <p:extLst>
      <p:ext uri="{BB962C8B-B14F-4D97-AF65-F5344CB8AC3E}">
        <p14:creationId xmlns:p14="http://schemas.microsoft.com/office/powerpoint/2010/main" val="25250233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Konsumsi</a:t>
            </a:r>
            <a:r>
              <a:rPr lang="en-US" dirty="0"/>
              <a:t> </a:t>
            </a:r>
            <a:r>
              <a:rPr lang="en-US" dirty="0" err="1"/>
              <a:t>Swasta</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3" name="Picture 2">
            <a:extLst>
              <a:ext uri="{FF2B5EF4-FFF2-40B4-BE49-F238E27FC236}">
                <a16:creationId xmlns:a16="http://schemas.microsoft.com/office/drawing/2014/main" id="{013DC149-2C4A-9498-616F-8348FE053645}"/>
              </a:ext>
            </a:extLst>
          </p:cNvPr>
          <p:cNvPicPr>
            <a:picLocks noChangeAspect="1"/>
          </p:cNvPicPr>
          <p:nvPr/>
        </p:nvPicPr>
        <p:blipFill>
          <a:blip r:embed="rId3"/>
          <a:stretch>
            <a:fillRect/>
          </a:stretch>
        </p:blipFill>
        <p:spPr>
          <a:xfrm>
            <a:off x="731058" y="1918716"/>
            <a:ext cx="5760720" cy="3285744"/>
          </a:xfrm>
          <a:prstGeom prst="rect">
            <a:avLst/>
          </a:prstGeom>
        </p:spPr>
      </p:pic>
      <p:pic>
        <p:nvPicPr>
          <p:cNvPr id="5" name="Picture 4">
            <a:extLst>
              <a:ext uri="{FF2B5EF4-FFF2-40B4-BE49-F238E27FC236}">
                <a16:creationId xmlns:a16="http://schemas.microsoft.com/office/drawing/2014/main" id="{88AA82D5-1C19-C3EC-DC1C-E1E9B8069B78}"/>
              </a:ext>
            </a:extLst>
          </p:cNvPr>
          <p:cNvPicPr>
            <a:picLocks noChangeAspect="1"/>
          </p:cNvPicPr>
          <p:nvPr/>
        </p:nvPicPr>
        <p:blipFill>
          <a:blip r:embed="rId4"/>
          <a:stretch>
            <a:fillRect/>
          </a:stretch>
        </p:blipFill>
        <p:spPr>
          <a:xfrm>
            <a:off x="6162040" y="1562100"/>
            <a:ext cx="5760720" cy="3998976"/>
          </a:xfrm>
          <a:prstGeom prst="rect">
            <a:avLst/>
          </a:prstGeom>
        </p:spPr>
      </p:pic>
    </p:spTree>
    <p:extLst>
      <p:ext uri="{BB962C8B-B14F-4D97-AF65-F5344CB8AC3E}">
        <p14:creationId xmlns:p14="http://schemas.microsoft.com/office/powerpoint/2010/main" val="28309711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Investasi</a:t>
            </a:r>
            <a:r>
              <a:rPr lang="en-US" dirty="0"/>
              <a:t> </a:t>
            </a:r>
            <a:r>
              <a:rPr lang="en-US" dirty="0" err="1"/>
              <a:t>Swasta-Bangunan</a:t>
            </a:r>
            <a:r>
              <a:rPr lang="en-US" dirty="0"/>
              <a:t> </a:t>
            </a:r>
            <a:r>
              <a:rPr lang="en-US" dirty="0" err="1"/>
              <a:t>Riil</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4" name="Picture 3">
            <a:extLst>
              <a:ext uri="{FF2B5EF4-FFF2-40B4-BE49-F238E27FC236}">
                <a16:creationId xmlns:a16="http://schemas.microsoft.com/office/drawing/2014/main" id="{951503EB-B5E9-5EB8-DA0D-C85D9756DD8D}"/>
              </a:ext>
            </a:extLst>
          </p:cNvPr>
          <p:cNvPicPr>
            <a:picLocks noChangeAspect="1"/>
          </p:cNvPicPr>
          <p:nvPr/>
        </p:nvPicPr>
        <p:blipFill>
          <a:blip r:embed="rId3"/>
          <a:stretch>
            <a:fillRect/>
          </a:stretch>
        </p:blipFill>
        <p:spPr>
          <a:xfrm>
            <a:off x="740294" y="2236447"/>
            <a:ext cx="5760720" cy="3142488"/>
          </a:xfrm>
          <a:prstGeom prst="rect">
            <a:avLst/>
          </a:prstGeom>
        </p:spPr>
      </p:pic>
      <p:pic>
        <p:nvPicPr>
          <p:cNvPr id="7" name="Picture 6">
            <a:extLst>
              <a:ext uri="{FF2B5EF4-FFF2-40B4-BE49-F238E27FC236}">
                <a16:creationId xmlns:a16="http://schemas.microsoft.com/office/drawing/2014/main" id="{D8450473-B6D3-33C2-221C-2021D2F43680}"/>
              </a:ext>
            </a:extLst>
          </p:cNvPr>
          <p:cNvPicPr>
            <a:picLocks noChangeAspect="1"/>
          </p:cNvPicPr>
          <p:nvPr/>
        </p:nvPicPr>
        <p:blipFill>
          <a:blip r:embed="rId4"/>
          <a:stretch>
            <a:fillRect/>
          </a:stretch>
        </p:blipFill>
        <p:spPr>
          <a:xfrm>
            <a:off x="6096000" y="2020062"/>
            <a:ext cx="5760720" cy="3427476"/>
          </a:xfrm>
          <a:prstGeom prst="rect">
            <a:avLst/>
          </a:prstGeom>
        </p:spPr>
      </p:pic>
    </p:spTree>
    <p:extLst>
      <p:ext uri="{BB962C8B-B14F-4D97-AF65-F5344CB8AC3E}">
        <p14:creationId xmlns:p14="http://schemas.microsoft.com/office/powerpoint/2010/main" val="33198716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IHK</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3" name="Picture 2">
            <a:extLst>
              <a:ext uri="{FF2B5EF4-FFF2-40B4-BE49-F238E27FC236}">
                <a16:creationId xmlns:a16="http://schemas.microsoft.com/office/drawing/2014/main" id="{6BF27470-6E56-C37C-FF6B-863AE43C687E}"/>
              </a:ext>
            </a:extLst>
          </p:cNvPr>
          <p:cNvPicPr>
            <a:picLocks noChangeAspect="1"/>
          </p:cNvPicPr>
          <p:nvPr/>
        </p:nvPicPr>
        <p:blipFill>
          <a:blip r:embed="rId3"/>
          <a:stretch>
            <a:fillRect/>
          </a:stretch>
        </p:blipFill>
        <p:spPr>
          <a:xfrm>
            <a:off x="786476" y="2020062"/>
            <a:ext cx="5760720" cy="2999232"/>
          </a:xfrm>
          <a:prstGeom prst="rect">
            <a:avLst/>
          </a:prstGeom>
        </p:spPr>
      </p:pic>
      <p:pic>
        <p:nvPicPr>
          <p:cNvPr id="5" name="Picture 4">
            <a:extLst>
              <a:ext uri="{FF2B5EF4-FFF2-40B4-BE49-F238E27FC236}">
                <a16:creationId xmlns:a16="http://schemas.microsoft.com/office/drawing/2014/main" id="{3AADA8D6-95C9-D35A-1550-C3C0C5D1D166}"/>
              </a:ext>
            </a:extLst>
          </p:cNvPr>
          <p:cNvPicPr>
            <a:picLocks noChangeAspect="1"/>
          </p:cNvPicPr>
          <p:nvPr/>
        </p:nvPicPr>
        <p:blipFill>
          <a:blip r:embed="rId4"/>
          <a:stretch>
            <a:fillRect/>
          </a:stretch>
        </p:blipFill>
        <p:spPr>
          <a:xfrm>
            <a:off x="5884949" y="1874543"/>
            <a:ext cx="5760720" cy="3570732"/>
          </a:xfrm>
          <a:prstGeom prst="rect">
            <a:avLst/>
          </a:prstGeom>
        </p:spPr>
      </p:pic>
    </p:spTree>
    <p:extLst>
      <p:ext uri="{BB962C8B-B14F-4D97-AF65-F5344CB8AC3E}">
        <p14:creationId xmlns:p14="http://schemas.microsoft.com/office/powerpoint/2010/main" val="24025982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Deflator </a:t>
            </a:r>
            <a:r>
              <a:rPr lang="en-US" dirty="0" err="1"/>
              <a:t>Konsumsi</a:t>
            </a:r>
            <a:r>
              <a:rPr lang="en-US" dirty="0"/>
              <a:t> </a:t>
            </a:r>
            <a:r>
              <a:rPr lang="en-US" dirty="0" err="1"/>
              <a:t>Swasta</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8" name="Picture 7">
            <a:extLst>
              <a:ext uri="{FF2B5EF4-FFF2-40B4-BE49-F238E27FC236}">
                <a16:creationId xmlns:a16="http://schemas.microsoft.com/office/drawing/2014/main" id="{78492819-D32D-7E7D-D0B2-31BE275831D9}"/>
              </a:ext>
            </a:extLst>
          </p:cNvPr>
          <p:cNvPicPr>
            <a:picLocks noChangeAspect="1"/>
          </p:cNvPicPr>
          <p:nvPr/>
        </p:nvPicPr>
        <p:blipFill>
          <a:blip r:embed="rId3"/>
          <a:stretch>
            <a:fillRect/>
          </a:stretch>
        </p:blipFill>
        <p:spPr>
          <a:xfrm>
            <a:off x="1091276" y="2317312"/>
            <a:ext cx="5760720" cy="2999232"/>
          </a:xfrm>
          <a:prstGeom prst="rect">
            <a:avLst/>
          </a:prstGeom>
        </p:spPr>
      </p:pic>
      <p:pic>
        <p:nvPicPr>
          <p:cNvPr id="9" name="Picture 8">
            <a:extLst>
              <a:ext uri="{FF2B5EF4-FFF2-40B4-BE49-F238E27FC236}">
                <a16:creationId xmlns:a16="http://schemas.microsoft.com/office/drawing/2014/main" id="{2A3947DC-69D0-037D-6267-D92F34800804}"/>
              </a:ext>
            </a:extLst>
          </p:cNvPr>
          <p:cNvPicPr>
            <a:picLocks noChangeAspect="1"/>
          </p:cNvPicPr>
          <p:nvPr/>
        </p:nvPicPr>
        <p:blipFill>
          <a:blip r:embed="rId4"/>
          <a:stretch>
            <a:fillRect/>
          </a:stretch>
        </p:blipFill>
        <p:spPr>
          <a:xfrm>
            <a:off x="5666740" y="2317312"/>
            <a:ext cx="5760720" cy="2999232"/>
          </a:xfrm>
          <a:prstGeom prst="rect">
            <a:avLst/>
          </a:prstGeom>
        </p:spPr>
      </p:pic>
    </p:spTree>
    <p:extLst>
      <p:ext uri="{BB962C8B-B14F-4D97-AF65-F5344CB8AC3E}">
        <p14:creationId xmlns:p14="http://schemas.microsoft.com/office/powerpoint/2010/main" val="414779067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Deflator </a:t>
            </a:r>
            <a:r>
              <a:rPr lang="en-US" dirty="0" err="1"/>
              <a:t>Ekspor</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3" name="Picture 2">
            <a:extLst>
              <a:ext uri="{FF2B5EF4-FFF2-40B4-BE49-F238E27FC236}">
                <a16:creationId xmlns:a16="http://schemas.microsoft.com/office/drawing/2014/main" id="{ED844497-088D-FAF2-140B-A58E059DCB24}"/>
              </a:ext>
            </a:extLst>
          </p:cNvPr>
          <p:cNvPicPr>
            <a:picLocks noChangeAspect="1"/>
          </p:cNvPicPr>
          <p:nvPr/>
        </p:nvPicPr>
        <p:blipFill>
          <a:blip r:embed="rId3"/>
          <a:stretch>
            <a:fillRect/>
          </a:stretch>
        </p:blipFill>
        <p:spPr>
          <a:xfrm>
            <a:off x="961967" y="2029299"/>
            <a:ext cx="5760720" cy="3427476"/>
          </a:xfrm>
          <a:prstGeom prst="rect">
            <a:avLst/>
          </a:prstGeom>
        </p:spPr>
      </p:pic>
      <p:pic>
        <p:nvPicPr>
          <p:cNvPr id="4" name="Picture 3">
            <a:extLst>
              <a:ext uri="{FF2B5EF4-FFF2-40B4-BE49-F238E27FC236}">
                <a16:creationId xmlns:a16="http://schemas.microsoft.com/office/drawing/2014/main" id="{A8BDF57A-CA24-C47D-9522-5FD346131BBE}"/>
              </a:ext>
            </a:extLst>
          </p:cNvPr>
          <p:cNvPicPr>
            <a:picLocks noChangeAspect="1"/>
          </p:cNvPicPr>
          <p:nvPr/>
        </p:nvPicPr>
        <p:blipFill>
          <a:blip r:embed="rId4"/>
          <a:stretch>
            <a:fillRect/>
          </a:stretch>
        </p:blipFill>
        <p:spPr>
          <a:xfrm>
            <a:off x="5977313" y="1886043"/>
            <a:ext cx="5760720" cy="3713988"/>
          </a:xfrm>
          <a:prstGeom prst="rect">
            <a:avLst/>
          </a:prstGeom>
        </p:spPr>
      </p:pic>
    </p:spTree>
    <p:extLst>
      <p:ext uri="{BB962C8B-B14F-4D97-AF65-F5344CB8AC3E}">
        <p14:creationId xmlns:p14="http://schemas.microsoft.com/office/powerpoint/2010/main" val="18012872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Deflator </a:t>
            </a:r>
            <a:r>
              <a:rPr lang="en-US" dirty="0" err="1"/>
              <a:t>Impor</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5" name="Picture 4">
            <a:extLst>
              <a:ext uri="{FF2B5EF4-FFF2-40B4-BE49-F238E27FC236}">
                <a16:creationId xmlns:a16="http://schemas.microsoft.com/office/drawing/2014/main" id="{83772620-5F81-CF36-5D56-5D0BDFA42116}"/>
              </a:ext>
            </a:extLst>
          </p:cNvPr>
          <p:cNvPicPr>
            <a:picLocks noChangeAspect="1"/>
          </p:cNvPicPr>
          <p:nvPr/>
        </p:nvPicPr>
        <p:blipFill>
          <a:blip r:embed="rId3"/>
          <a:stretch>
            <a:fillRect/>
          </a:stretch>
        </p:blipFill>
        <p:spPr>
          <a:xfrm>
            <a:off x="758767" y="2171793"/>
            <a:ext cx="5760720" cy="3142488"/>
          </a:xfrm>
          <a:prstGeom prst="rect">
            <a:avLst/>
          </a:prstGeom>
        </p:spPr>
      </p:pic>
      <p:pic>
        <p:nvPicPr>
          <p:cNvPr id="7" name="Picture 6">
            <a:extLst>
              <a:ext uri="{FF2B5EF4-FFF2-40B4-BE49-F238E27FC236}">
                <a16:creationId xmlns:a16="http://schemas.microsoft.com/office/drawing/2014/main" id="{D85B0B20-19E2-0DF4-53A5-FD7DAFE519F7}"/>
              </a:ext>
            </a:extLst>
          </p:cNvPr>
          <p:cNvPicPr>
            <a:picLocks noChangeAspect="1"/>
          </p:cNvPicPr>
          <p:nvPr/>
        </p:nvPicPr>
        <p:blipFill>
          <a:blip r:embed="rId4"/>
          <a:stretch>
            <a:fillRect/>
          </a:stretch>
        </p:blipFill>
        <p:spPr>
          <a:xfrm>
            <a:off x="6070600" y="2171793"/>
            <a:ext cx="5760720" cy="3142488"/>
          </a:xfrm>
          <a:prstGeom prst="rect">
            <a:avLst/>
          </a:prstGeom>
        </p:spPr>
      </p:pic>
    </p:spTree>
    <p:extLst>
      <p:ext uri="{BB962C8B-B14F-4D97-AF65-F5344CB8AC3E}">
        <p14:creationId xmlns:p14="http://schemas.microsoft.com/office/powerpoint/2010/main" val="27148193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3DF78-F0C3-39A0-EC0A-F5B10034F867}"/>
              </a:ext>
            </a:extLst>
          </p:cNvPr>
          <p:cNvSpPr>
            <a:spLocks noGrp="1"/>
          </p:cNvSpPr>
          <p:nvPr>
            <p:ph type="title"/>
          </p:nvPr>
        </p:nvSpPr>
        <p:spPr/>
        <p:txBody>
          <a:bodyPr/>
          <a:lstStyle/>
          <a:p>
            <a:r>
              <a:rPr lang="id-ID" dirty="0"/>
              <a:t>Stylized Fact </a:t>
            </a:r>
            <a:r>
              <a:rPr lang="en-US" dirty="0"/>
              <a:t>(cont’d)</a:t>
            </a:r>
            <a:endParaRPr lang="en-ID" dirty="0"/>
          </a:p>
        </p:txBody>
      </p:sp>
      <p:sp>
        <p:nvSpPr>
          <p:cNvPr id="3" name="Content Placeholder 2">
            <a:extLst>
              <a:ext uri="{FF2B5EF4-FFF2-40B4-BE49-F238E27FC236}">
                <a16:creationId xmlns:a16="http://schemas.microsoft.com/office/drawing/2014/main" id="{3490EA76-A9A6-4C4A-6945-D180CCCB8ADB}"/>
              </a:ext>
            </a:extLst>
          </p:cNvPr>
          <p:cNvSpPr>
            <a:spLocks noGrp="1"/>
          </p:cNvSpPr>
          <p:nvPr>
            <p:ph idx="1"/>
          </p:nvPr>
        </p:nvSpPr>
        <p:spPr/>
        <p:txBody>
          <a:bodyPr/>
          <a:lstStyle/>
          <a:p>
            <a:endParaRPr lang="en-ID"/>
          </a:p>
        </p:txBody>
      </p:sp>
      <p:sp>
        <p:nvSpPr>
          <p:cNvPr id="4" name="Content Placeholder 3">
            <a:extLst>
              <a:ext uri="{FF2B5EF4-FFF2-40B4-BE49-F238E27FC236}">
                <a16:creationId xmlns:a16="http://schemas.microsoft.com/office/drawing/2014/main" id="{206096E6-F551-21F2-DB7E-320E1EE303FD}"/>
              </a:ext>
            </a:extLst>
          </p:cNvPr>
          <p:cNvSpPr>
            <a:spLocks noGrp="1"/>
          </p:cNvSpPr>
          <p:nvPr>
            <p:ph sz="quarter" idx="13"/>
          </p:nvPr>
        </p:nvSpPr>
        <p:spPr>
          <a:xfrm>
            <a:off x="55880" y="990293"/>
            <a:ext cx="6743754" cy="5682513"/>
          </a:xfrm>
        </p:spPr>
        <p:txBody>
          <a:bodyPr>
            <a:normAutofit/>
          </a:bodyPr>
          <a:lstStyle/>
          <a:p>
            <a:pPr algn="just"/>
            <a:r>
              <a:rPr lang="en-US" sz="1500" dirty="0">
                <a:latin typeface="Myriad Pro Cond" panose="020B0506030403020204"/>
              </a:rPr>
              <a:t>Blok </a:t>
            </a:r>
            <a:r>
              <a:rPr lang="en-US" sz="1500" dirty="0" err="1">
                <a:latin typeface="Myriad Pro Cond" panose="020B0506030403020204"/>
              </a:rPr>
              <a:t>Moneter</a:t>
            </a:r>
            <a:r>
              <a:rPr lang="en-US" sz="1500" dirty="0">
                <a:latin typeface="Myriad Pro Cond" panose="020B0506030403020204"/>
              </a:rPr>
              <a:t> dan </a:t>
            </a:r>
            <a:r>
              <a:rPr lang="en-US" sz="1500" dirty="0" err="1">
                <a:latin typeface="Myriad Pro Cond" panose="020B0506030403020204"/>
              </a:rPr>
              <a:t>Perbankan</a:t>
            </a:r>
            <a:endParaRPr lang="en-US" sz="1500" dirty="0">
              <a:latin typeface="Myriad Pro Cond" panose="020B0506030403020204"/>
            </a:endParaRPr>
          </a:p>
          <a:p>
            <a:pPr lvl="1" algn="just"/>
            <a:r>
              <a:rPr lang="en-ID" sz="1500" dirty="0">
                <a:latin typeface="Myriad Pro Cond" panose="020B0506030403020204"/>
              </a:rPr>
              <a:t>Hasil </a:t>
            </a:r>
            <a:r>
              <a:rPr lang="en-ID" sz="1500" dirty="0" err="1">
                <a:latin typeface="Myriad Pro Cond" panose="020B0506030403020204"/>
              </a:rPr>
              <a:t>empiris</a:t>
            </a:r>
            <a:r>
              <a:rPr lang="en-ID" sz="1500" dirty="0">
                <a:latin typeface="Myriad Pro Cond" panose="020B0506030403020204"/>
              </a:rPr>
              <a:t> </a:t>
            </a:r>
            <a:r>
              <a:rPr lang="en-ID" sz="1500" dirty="0" err="1">
                <a:latin typeface="Myriad Pro Cond" panose="020B0506030403020204"/>
              </a:rPr>
              <a:t>memperlihatkan</a:t>
            </a:r>
            <a:r>
              <a:rPr lang="en-ID" sz="1500" dirty="0">
                <a:latin typeface="Myriad Pro Cond" panose="020B0506030403020204"/>
              </a:rPr>
              <a:t> </a:t>
            </a:r>
            <a:r>
              <a:rPr lang="en-ID" sz="1500" dirty="0" err="1">
                <a:latin typeface="Myriad Pro Cond" panose="020B0506030403020204"/>
              </a:rPr>
              <a:t>bahwa</a:t>
            </a:r>
            <a:r>
              <a:rPr lang="en-ID" sz="1500" dirty="0">
                <a:latin typeface="Myriad Pro Cond" panose="020B0506030403020204"/>
              </a:rPr>
              <a:t> </a:t>
            </a:r>
            <a:r>
              <a:rPr lang="en-ID" sz="1500" dirty="0" err="1">
                <a:latin typeface="Myriad Pro Cond" panose="020B0506030403020204"/>
              </a:rPr>
              <a:t>hubungan</a:t>
            </a:r>
            <a:r>
              <a:rPr lang="en-ID" sz="1500" dirty="0">
                <a:latin typeface="Myriad Pro Cond" panose="020B0506030403020204"/>
              </a:rPr>
              <a:t> M2, GDP, dan volume </a:t>
            </a:r>
            <a:r>
              <a:rPr lang="en-ID" sz="1500" dirty="0" err="1">
                <a:latin typeface="Myriad Pro Cond" panose="020B0506030403020204"/>
              </a:rPr>
              <a:t>kredit</a:t>
            </a:r>
            <a:r>
              <a:rPr lang="en-ID" sz="1500" dirty="0">
                <a:latin typeface="Myriad Pro Cond" panose="020B0506030403020204"/>
              </a:rPr>
              <a:t> </a:t>
            </a:r>
            <a:r>
              <a:rPr lang="en-ID" sz="1500" dirty="0" err="1">
                <a:latin typeface="Myriad Pro Cond" panose="020B0506030403020204"/>
              </a:rPr>
              <a:t>bergerak</a:t>
            </a:r>
            <a:r>
              <a:rPr lang="en-ID" sz="1500" dirty="0">
                <a:latin typeface="Myriad Pro Cond" panose="020B0506030403020204"/>
              </a:rPr>
              <a:t> </a:t>
            </a:r>
            <a:r>
              <a:rPr lang="en-ID" sz="1500" dirty="0" err="1">
                <a:latin typeface="Myriad Pro Cond" panose="020B0506030403020204"/>
              </a:rPr>
              <a:t>secara</a:t>
            </a:r>
            <a:r>
              <a:rPr lang="en-ID" sz="1500" dirty="0">
                <a:latin typeface="Myriad Pro Cond" panose="020B0506030403020204"/>
              </a:rPr>
              <a:t> contemporaneous </a:t>
            </a:r>
            <a:r>
              <a:rPr lang="en-ID" sz="1500" dirty="0" err="1">
                <a:latin typeface="Myriad Pro Cond" panose="020B0506030403020204"/>
              </a:rPr>
              <a:t>selama</a:t>
            </a:r>
            <a:r>
              <a:rPr lang="en-ID" sz="1500" dirty="0">
                <a:latin typeface="Myriad Pro Cond" panose="020B0506030403020204"/>
              </a:rPr>
              <a:t> 2000-2019 (</a:t>
            </a:r>
            <a:r>
              <a:rPr lang="en-ID" sz="1500" dirty="0" err="1">
                <a:latin typeface="Myriad Pro Cond" panose="020B0506030403020204"/>
              </a:rPr>
              <a:t>grafik</a:t>
            </a:r>
            <a:r>
              <a:rPr lang="en-ID" sz="1500" dirty="0">
                <a:latin typeface="Myriad Pro Cond" panose="020B0506030403020204"/>
              </a:rPr>
              <a:t> III.14 dan III.16). </a:t>
            </a:r>
          </a:p>
          <a:p>
            <a:pPr lvl="1" algn="just"/>
            <a:r>
              <a:rPr lang="en-ID" sz="1500" dirty="0" err="1">
                <a:latin typeface="Myriad Pro Cond" panose="020B0506030403020204"/>
              </a:rPr>
              <a:t>Namun</a:t>
            </a:r>
            <a:r>
              <a:rPr lang="en-ID" sz="1500" dirty="0">
                <a:latin typeface="Myriad Pro Cond" panose="020B0506030403020204"/>
              </a:rPr>
              <a:t>, </a:t>
            </a:r>
            <a:r>
              <a:rPr lang="en-ID" sz="1500" dirty="0" err="1">
                <a:latin typeface="Myriad Pro Cond" panose="020B0506030403020204"/>
              </a:rPr>
              <a:t>perbedaan</a:t>
            </a:r>
            <a:r>
              <a:rPr lang="en-ID" sz="1500" dirty="0">
                <a:latin typeface="Myriad Pro Cond" panose="020B0506030403020204"/>
              </a:rPr>
              <a:t> </a:t>
            </a:r>
            <a:r>
              <a:rPr lang="en-ID" sz="1500" dirty="0" err="1">
                <a:latin typeface="Myriad Pro Cond" panose="020B0506030403020204"/>
              </a:rPr>
              <a:t>arah</a:t>
            </a:r>
            <a:r>
              <a:rPr lang="en-ID" sz="1500" dirty="0">
                <a:latin typeface="Myriad Pro Cond" panose="020B0506030403020204"/>
              </a:rPr>
              <a:t> </a:t>
            </a:r>
            <a:r>
              <a:rPr lang="en-ID" sz="1500" dirty="0" err="1">
                <a:latin typeface="Myriad Pro Cond" panose="020B0506030403020204"/>
              </a:rPr>
              <a:t>terlihat</a:t>
            </a:r>
            <a:r>
              <a:rPr lang="en-ID" sz="1500" dirty="0">
                <a:latin typeface="Myriad Pro Cond" panose="020B0506030403020204"/>
              </a:rPr>
              <a:t> pada </a:t>
            </a:r>
            <a:r>
              <a:rPr lang="en-ID" sz="1500" dirty="0" err="1">
                <a:latin typeface="Myriad Pro Cond" panose="020B0506030403020204"/>
              </a:rPr>
              <a:t>saat</a:t>
            </a:r>
            <a:r>
              <a:rPr lang="en-ID" sz="1500" dirty="0">
                <a:latin typeface="Myriad Pro Cond" panose="020B0506030403020204"/>
              </a:rPr>
              <a:t> </a:t>
            </a:r>
            <a:r>
              <a:rPr lang="en-ID" sz="1500" dirty="0" err="1">
                <a:latin typeface="Myriad Pro Cond" panose="020B0506030403020204"/>
              </a:rPr>
              <a:t>memasuki</a:t>
            </a:r>
            <a:r>
              <a:rPr lang="en-ID" sz="1500" dirty="0">
                <a:latin typeface="Myriad Pro Cond" panose="020B0506030403020204"/>
              </a:rPr>
              <a:t> </a:t>
            </a:r>
            <a:r>
              <a:rPr lang="en-ID" sz="1500" dirty="0" err="1">
                <a:latin typeface="Myriad Pro Cond" panose="020B0506030403020204"/>
              </a:rPr>
              <a:t>pandemi</a:t>
            </a:r>
            <a:r>
              <a:rPr lang="en-ID" sz="1500" dirty="0">
                <a:latin typeface="Myriad Pro Cond" panose="020B0506030403020204"/>
              </a:rPr>
              <a:t> </a:t>
            </a:r>
            <a:r>
              <a:rPr lang="en-ID" sz="1500" dirty="0" err="1">
                <a:latin typeface="Myriad Pro Cond" panose="020B0506030403020204"/>
              </a:rPr>
              <a:t>tahun</a:t>
            </a:r>
            <a:r>
              <a:rPr lang="en-ID" sz="1500" dirty="0">
                <a:latin typeface="Myriad Pro Cond" panose="020B0506030403020204"/>
              </a:rPr>
              <a:t> 2020 </a:t>
            </a:r>
            <a:r>
              <a:rPr lang="en-ID" sz="1500" dirty="0" err="1">
                <a:latin typeface="Myriad Pro Cond" panose="020B0506030403020204"/>
              </a:rPr>
              <a:t>dimana</a:t>
            </a:r>
            <a:r>
              <a:rPr lang="en-ID" sz="1500" dirty="0">
                <a:latin typeface="Myriad Pro Cond" panose="020B0506030403020204"/>
              </a:rPr>
              <a:t> M2 </a:t>
            </a:r>
            <a:r>
              <a:rPr lang="en-ID" sz="1500" dirty="0" err="1">
                <a:latin typeface="Myriad Pro Cond" panose="020B0506030403020204"/>
              </a:rPr>
              <a:t>mengalami</a:t>
            </a:r>
            <a:r>
              <a:rPr lang="en-ID" sz="1500" dirty="0">
                <a:latin typeface="Myriad Pro Cond" panose="020B0506030403020204"/>
              </a:rPr>
              <a:t> </a:t>
            </a:r>
            <a:r>
              <a:rPr lang="en-ID" sz="1500" dirty="0" err="1">
                <a:latin typeface="Myriad Pro Cond" panose="020B0506030403020204"/>
              </a:rPr>
              <a:t>peningkatan</a:t>
            </a:r>
            <a:r>
              <a:rPr lang="en-ID" sz="1500" dirty="0">
                <a:latin typeface="Myriad Pro Cond" panose="020B0506030403020204"/>
              </a:rPr>
              <a:t> </a:t>
            </a:r>
            <a:r>
              <a:rPr lang="en-ID" sz="1500" dirty="0" err="1">
                <a:latin typeface="Myriad Pro Cond" panose="020B0506030403020204"/>
              </a:rPr>
              <a:t>sedangkan</a:t>
            </a:r>
            <a:r>
              <a:rPr lang="en-ID" sz="1500" dirty="0">
                <a:latin typeface="Myriad Pro Cond" panose="020B0506030403020204"/>
              </a:rPr>
              <a:t> PDB dan volume </a:t>
            </a:r>
            <a:r>
              <a:rPr lang="en-ID" sz="1500" dirty="0" err="1">
                <a:latin typeface="Myriad Pro Cond" panose="020B0506030403020204"/>
              </a:rPr>
              <a:t>kredit</a:t>
            </a:r>
            <a:r>
              <a:rPr lang="en-ID" sz="1500" dirty="0">
                <a:latin typeface="Myriad Pro Cond" panose="020B0506030403020204"/>
              </a:rPr>
              <a:t> </a:t>
            </a:r>
            <a:r>
              <a:rPr lang="en-ID" sz="1500" dirty="0" err="1">
                <a:latin typeface="Myriad Pro Cond" panose="020B0506030403020204"/>
              </a:rPr>
              <a:t>menurun</a:t>
            </a:r>
            <a:r>
              <a:rPr lang="en-ID" sz="1500" dirty="0">
                <a:latin typeface="Myriad Pro Cond" panose="020B0506030403020204"/>
              </a:rPr>
              <a:t> </a:t>
            </a:r>
            <a:r>
              <a:rPr lang="en-ID" sz="1500" dirty="0" err="1">
                <a:latin typeface="Myriad Pro Cond" panose="020B0506030403020204"/>
              </a:rPr>
              <a:t>cukup</a:t>
            </a:r>
            <a:r>
              <a:rPr lang="en-ID" sz="1500" dirty="0">
                <a:latin typeface="Myriad Pro Cond" panose="020B0506030403020204"/>
              </a:rPr>
              <a:t> </a:t>
            </a:r>
            <a:r>
              <a:rPr lang="en-ID" sz="1500" dirty="0" err="1">
                <a:latin typeface="Myriad Pro Cond" panose="020B0506030403020204"/>
              </a:rPr>
              <a:t>dalam</a:t>
            </a:r>
            <a:r>
              <a:rPr lang="en-ID" sz="1500" dirty="0">
                <a:latin typeface="Myriad Pro Cond" panose="020B0506030403020204"/>
              </a:rPr>
              <a:t>.</a:t>
            </a:r>
          </a:p>
          <a:p>
            <a:pPr lvl="2" algn="just"/>
            <a:r>
              <a:rPr lang="en-ID" sz="1500" dirty="0" err="1">
                <a:latin typeface="Myriad Pro Cond" panose="020B0506030403020204"/>
              </a:rPr>
              <a:t>Peningkatan</a:t>
            </a:r>
            <a:r>
              <a:rPr lang="en-ID" sz="1500" dirty="0">
                <a:latin typeface="Myriad Pro Cond" panose="020B0506030403020204"/>
              </a:rPr>
              <a:t> M2 </a:t>
            </a:r>
            <a:r>
              <a:rPr lang="en-ID" sz="1500" dirty="0" err="1">
                <a:latin typeface="Myriad Pro Cond" panose="020B0506030403020204"/>
              </a:rPr>
              <a:t>didorong</a:t>
            </a:r>
            <a:r>
              <a:rPr lang="en-ID" sz="1500" dirty="0">
                <a:latin typeface="Myriad Pro Cond" panose="020B0506030403020204"/>
              </a:rPr>
              <a:t> oleh </a:t>
            </a:r>
            <a:r>
              <a:rPr lang="en-ID" sz="1500" dirty="0" err="1">
                <a:latin typeface="Myriad Pro Cond" panose="020B0506030403020204"/>
              </a:rPr>
              <a:t>kebijakan</a:t>
            </a:r>
            <a:r>
              <a:rPr lang="en-ID" sz="1500" dirty="0">
                <a:latin typeface="Myriad Pro Cond" panose="020B0506030403020204"/>
              </a:rPr>
              <a:t> </a:t>
            </a:r>
            <a:r>
              <a:rPr lang="en-ID" sz="1500" dirty="0" err="1">
                <a:latin typeface="Myriad Pro Cond" panose="020B0506030403020204"/>
              </a:rPr>
              <a:t>moneter</a:t>
            </a:r>
            <a:r>
              <a:rPr lang="en-ID" sz="1500" dirty="0">
                <a:latin typeface="Myriad Pro Cond" panose="020B0506030403020204"/>
              </a:rPr>
              <a:t> </a:t>
            </a:r>
            <a:r>
              <a:rPr lang="en-ID" sz="1500" dirty="0" err="1">
                <a:latin typeface="Myriad Pro Cond" panose="020B0506030403020204"/>
              </a:rPr>
              <a:t>akomodatif</a:t>
            </a:r>
            <a:r>
              <a:rPr lang="en-ID" sz="1500" dirty="0">
                <a:latin typeface="Myriad Pro Cond" panose="020B0506030403020204"/>
              </a:rPr>
              <a:t> BI </a:t>
            </a:r>
            <a:r>
              <a:rPr lang="en-ID" sz="1500" dirty="0" err="1">
                <a:latin typeface="Myriad Pro Cond" panose="020B0506030403020204"/>
              </a:rPr>
              <a:t>untuk</a:t>
            </a:r>
            <a:r>
              <a:rPr lang="en-ID" sz="1500" dirty="0">
                <a:latin typeface="Myriad Pro Cond" panose="020B0506030403020204"/>
              </a:rPr>
              <a:t> </a:t>
            </a:r>
            <a:r>
              <a:rPr lang="en-ID" sz="1500" dirty="0" err="1">
                <a:latin typeface="Myriad Pro Cond" panose="020B0506030403020204"/>
              </a:rPr>
              <a:t>mendorong</a:t>
            </a:r>
            <a:r>
              <a:rPr lang="en-ID" sz="1500" dirty="0">
                <a:latin typeface="Myriad Pro Cond" panose="020B0506030403020204"/>
              </a:rPr>
              <a:t> </a:t>
            </a:r>
            <a:r>
              <a:rPr lang="en-ID" sz="1500" dirty="0" err="1">
                <a:latin typeface="Myriad Pro Cond" panose="020B0506030403020204"/>
              </a:rPr>
              <a:t>pemulihan</a:t>
            </a:r>
            <a:r>
              <a:rPr lang="en-ID" sz="1500" dirty="0">
                <a:latin typeface="Myriad Pro Cond" panose="020B0506030403020204"/>
              </a:rPr>
              <a:t> </a:t>
            </a:r>
            <a:r>
              <a:rPr lang="en-ID" sz="1500" dirty="0" err="1">
                <a:latin typeface="Myriad Pro Cond" panose="020B0506030403020204"/>
              </a:rPr>
              <a:t>ekonomi</a:t>
            </a:r>
            <a:r>
              <a:rPr lang="en-ID" sz="1500" dirty="0">
                <a:latin typeface="Myriad Pro Cond" panose="020B0506030403020204"/>
              </a:rPr>
              <a:t> </a:t>
            </a:r>
            <a:r>
              <a:rPr lang="en-ID" sz="1500" dirty="0" err="1">
                <a:latin typeface="Myriad Pro Cond" panose="020B0506030403020204"/>
              </a:rPr>
              <a:t>nasional</a:t>
            </a:r>
            <a:r>
              <a:rPr lang="en-ID" sz="1500" dirty="0">
                <a:latin typeface="Myriad Pro Cond" panose="020B0506030403020204"/>
              </a:rPr>
              <a:t> </a:t>
            </a:r>
            <a:r>
              <a:rPr lang="en-ID" sz="1500" dirty="0" err="1">
                <a:latin typeface="Myriad Pro Cond" panose="020B0506030403020204"/>
              </a:rPr>
              <a:t>dengan</a:t>
            </a:r>
            <a:r>
              <a:rPr lang="en-ID" sz="1500" dirty="0">
                <a:latin typeface="Myriad Pro Cond" panose="020B0506030403020204"/>
              </a:rPr>
              <a:t> </a:t>
            </a:r>
            <a:r>
              <a:rPr lang="en-ID" sz="1500" dirty="0" err="1">
                <a:latin typeface="Myriad Pro Cond" panose="020B0506030403020204"/>
              </a:rPr>
              <a:t>menambah</a:t>
            </a:r>
            <a:r>
              <a:rPr lang="en-ID" sz="1500" dirty="0">
                <a:latin typeface="Myriad Pro Cond" panose="020B0506030403020204"/>
              </a:rPr>
              <a:t> </a:t>
            </a:r>
            <a:r>
              <a:rPr lang="en-ID" sz="1500" dirty="0" err="1">
                <a:latin typeface="Myriad Pro Cond" panose="020B0506030403020204"/>
              </a:rPr>
              <a:t>likuiditas</a:t>
            </a:r>
            <a:r>
              <a:rPr lang="en-ID" sz="1500" dirty="0">
                <a:latin typeface="Myriad Pro Cond" panose="020B0506030403020204"/>
              </a:rPr>
              <a:t> (quantitative easing) </a:t>
            </a:r>
            <a:r>
              <a:rPr lang="en-ID" sz="1500" dirty="0" err="1">
                <a:latin typeface="Myriad Pro Cond" panose="020B0506030403020204"/>
              </a:rPr>
              <a:t>melalui</a:t>
            </a:r>
            <a:r>
              <a:rPr lang="en-ID" sz="1500" dirty="0">
                <a:latin typeface="Myriad Pro Cond" panose="020B0506030403020204"/>
              </a:rPr>
              <a:t> </a:t>
            </a:r>
            <a:r>
              <a:rPr lang="en-ID" sz="1500" dirty="0" err="1">
                <a:latin typeface="Myriad Pro Cond" panose="020B0506030403020204"/>
              </a:rPr>
              <a:t>penurunan</a:t>
            </a:r>
            <a:r>
              <a:rPr lang="en-ID" sz="1500" dirty="0">
                <a:latin typeface="Myriad Pro Cond" panose="020B0506030403020204"/>
              </a:rPr>
              <a:t> GWM dan </a:t>
            </a:r>
            <a:r>
              <a:rPr lang="en-ID" sz="1500" dirty="0" err="1">
                <a:latin typeface="Myriad Pro Cond" panose="020B0506030403020204"/>
              </a:rPr>
              <a:t>ekspansi</a:t>
            </a:r>
            <a:r>
              <a:rPr lang="en-ID" sz="1500" dirty="0">
                <a:latin typeface="Myriad Pro Cond" panose="020B0506030403020204"/>
              </a:rPr>
              <a:t> </a:t>
            </a:r>
            <a:r>
              <a:rPr lang="en-ID" sz="1500" dirty="0" err="1">
                <a:latin typeface="Myriad Pro Cond" panose="020B0506030403020204"/>
              </a:rPr>
              <a:t>moneter</a:t>
            </a:r>
            <a:r>
              <a:rPr lang="en-ID" sz="1500" dirty="0">
                <a:latin typeface="Myriad Pro Cond" panose="020B0506030403020204"/>
              </a:rPr>
              <a:t>.</a:t>
            </a:r>
          </a:p>
          <a:p>
            <a:pPr lvl="2" algn="just"/>
            <a:r>
              <a:rPr lang="en-ID" sz="1500" dirty="0">
                <a:latin typeface="Myriad Pro Cond" panose="020B0506030403020204"/>
              </a:rPr>
              <a:t>Di </a:t>
            </a:r>
            <a:r>
              <a:rPr lang="en-ID" sz="1500" dirty="0" err="1">
                <a:latin typeface="Myriad Pro Cond" panose="020B0506030403020204"/>
              </a:rPr>
              <a:t>sisi</a:t>
            </a:r>
            <a:r>
              <a:rPr lang="en-ID" sz="1500" dirty="0">
                <a:latin typeface="Myriad Pro Cond" panose="020B0506030403020204"/>
              </a:rPr>
              <a:t> lain, </a:t>
            </a:r>
            <a:r>
              <a:rPr lang="en-ID" sz="1500" dirty="0" err="1">
                <a:latin typeface="Myriad Pro Cond" panose="020B0506030403020204"/>
              </a:rPr>
              <a:t>dibandingkan</a:t>
            </a:r>
            <a:r>
              <a:rPr lang="en-ID" sz="1500" dirty="0">
                <a:latin typeface="Myriad Pro Cond" panose="020B0506030403020204"/>
              </a:rPr>
              <a:t> PDB dan </a:t>
            </a:r>
            <a:r>
              <a:rPr lang="en-ID" sz="1500" dirty="0" err="1">
                <a:latin typeface="Myriad Pro Cond" panose="020B0506030403020204"/>
              </a:rPr>
              <a:t>komponennya</a:t>
            </a:r>
            <a:r>
              <a:rPr lang="en-ID" sz="1500" dirty="0">
                <a:latin typeface="Myriad Pro Cond" panose="020B0506030403020204"/>
              </a:rPr>
              <a:t> yang </a:t>
            </a:r>
            <a:r>
              <a:rPr lang="en-ID" sz="1500" dirty="0" err="1">
                <a:latin typeface="Myriad Pro Cond" panose="020B0506030403020204"/>
              </a:rPr>
              <a:t>menurun</a:t>
            </a:r>
            <a:r>
              <a:rPr lang="en-ID" sz="1500" dirty="0">
                <a:latin typeface="Myriad Pro Cond" panose="020B0506030403020204"/>
              </a:rPr>
              <a:t> </a:t>
            </a:r>
            <a:r>
              <a:rPr lang="en-ID" sz="1500" dirty="0" err="1">
                <a:latin typeface="Myriad Pro Cond" panose="020B0506030403020204"/>
              </a:rPr>
              <a:t>seiring</a:t>
            </a:r>
            <a:r>
              <a:rPr lang="en-ID" sz="1500" dirty="0">
                <a:latin typeface="Myriad Pro Cond" panose="020B0506030403020204"/>
              </a:rPr>
              <a:t> </a:t>
            </a:r>
            <a:r>
              <a:rPr lang="en-ID" sz="1500" dirty="0" err="1">
                <a:latin typeface="Myriad Pro Cond" panose="020B0506030403020204"/>
              </a:rPr>
              <a:t>pandemi</a:t>
            </a:r>
            <a:r>
              <a:rPr lang="en-ID" sz="1500" dirty="0">
                <a:latin typeface="Myriad Pro Cond" panose="020B0506030403020204"/>
              </a:rPr>
              <a:t>, </a:t>
            </a:r>
            <a:r>
              <a:rPr lang="en-ID" sz="1500" dirty="0" err="1">
                <a:latin typeface="Myriad Pro Cond" panose="020B0506030403020204"/>
              </a:rPr>
              <a:t>penurunan</a:t>
            </a:r>
            <a:r>
              <a:rPr lang="en-ID" sz="1500" dirty="0">
                <a:latin typeface="Myriad Pro Cond" panose="020B0506030403020204"/>
              </a:rPr>
              <a:t> volume credit </a:t>
            </a:r>
            <a:r>
              <a:rPr lang="en-ID" sz="1500" dirty="0" err="1">
                <a:latin typeface="Myriad Pro Cond" panose="020B0506030403020204"/>
              </a:rPr>
              <a:t>tersebut</a:t>
            </a:r>
            <a:r>
              <a:rPr lang="en-ID" sz="1500" dirty="0">
                <a:latin typeface="Myriad Pro Cond" panose="020B0506030403020204"/>
              </a:rPr>
              <a:t> </a:t>
            </a:r>
            <a:r>
              <a:rPr lang="en-ID" sz="1500" dirty="0" err="1">
                <a:latin typeface="Myriad Pro Cond" panose="020B0506030403020204"/>
              </a:rPr>
              <a:t>terlihat</a:t>
            </a:r>
            <a:r>
              <a:rPr lang="en-ID" sz="1500" dirty="0">
                <a:latin typeface="Myriad Pro Cond" panose="020B0506030403020204"/>
              </a:rPr>
              <a:t> </a:t>
            </a:r>
            <a:r>
              <a:rPr lang="en-ID" sz="1500" dirty="0" err="1">
                <a:latin typeface="Myriad Pro Cond" panose="020B0506030403020204"/>
              </a:rPr>
              <a:t>terjadi</a:t>
            </a:r>
            <a:r>
              <a:rPr lang="en-ID" sz="1500" dirty="0">
                <a:latin typeface="Myriad Pro Cond" panose="020B0506030403020204"/>
              </a:rPr>
              <a:t> </a:t>
            </a:r>
            <a:r>
              <a:rPr lang="en-ID" sz="1500" dirty="0" err="1">
                <a:latin typeface="Myriad Pro Cond" panose="020B0506030403020204"/>
              </a:rPr>
              <a:t>sebagai</a:t>
            </a:r>
            <a:r>
              <a:rPr lang="en-ID" sz="1500" dirty="0">
                <a:latin typeface="Myriad Pro Cond" panose="020B0506030403020204"/>
              </a:rPr>
              <a:t> </a:t>
            </a:r>
            <a:r>
              <a:rPr lang="en-ID" sz="1500" dirty="0" err="1">
                <a:latin typeface="Myriad Pro Cond" panose="020B0506030403020204"/>
              </a:rPr>
              <a:t>dampak</a:t>
            </a:r>
            <a:r>
              <a:rPr lang="en-ID" sz="1500" dirty="0">
                <a:latin typeface="Myriad Pro Cond" panose="020B0506030403020204"/>
              </a:rPr>
              <a:t> </a:t>
            </a:r>
            <a:r>
              <a:rPr lang="en-ID" sz="1500" dirty="0" err="1">
                <a:latin typeface="Myriad Pro Cond" panose="020B0506030403020204"/>
              </a:rPr>
              <a:t>penurunan</a:t>
            </a:r>
            <a:r>
              <a:rPr lang="en-ID" sz="1500" dirty="0">
                <a:latin typeface="Myriad Pro Cond" panose="020B0506030403020204"/>
              </a:rPr>
              <a:t> </a:t>
            </a:r>
            <a:r>
              <a:rPr lang="en-ID" sz="1500" dirty="0" err="1">
                <a:latin typeface="Myriad Pro Cond" panose="020B0506030403020204"/>
              </a:rPr>
              <a:t>kinerja</a:t>
            </a:r>
            <a:r>
              <a:rPr lang="en-ID" sz="1500" dirty="0">
                <a:latin typeface="Myriad Pro Cond" panose="020B0506030403020204"/>
              </a:rPr>
              <a:t> </a:t>
            </a:r>
            <a:r>
              <a:rPr lang="en-ID" sz="1500" dirty="0" err="1">
                <a:latin typeface="Myriad Pro Cond" panose="020B0506030403020204"/>
              </a:rPr>
              <a:t>sektor</a:t>
            </a:r>
            <a:r>
              <a:rPr lang="en-ID" sz="1500" dirty="0">
                <a:latin typeface="Myriad Pro Cond" panose="020B0506030403020204"/>
              </a:rPr>
              <a:t> </a:t>
            </a:r>
            <a:r>
              <a:rPr lang="en-ID" sz="1500" dirty="0" err="1">
                <a:latin typeface="Myriad Pro Cond" panose="020B0506030403020204"/>
              </a:rPr>
              <a:t>riil</a:t>
            </a:r>
            <a:r>
              <a:rPr lang="en-ID" sz="1500" dirty="0">
                <a:latin typeface="Myriad Pro Cond" panose="020B0506030403020204"/>
              </a:rPr>
              <a:t> pada </a:t>
            </a:r>
            <a:r>
              <a:rPr lang="en-ID" sz="1500" dirty="0" err="1">
                <a:latin typeface="Myriad Pro Cond" panose="020B0506030403020204"/>
              </a:rPr>
              <a:t>saat</a:t>
            </a:r>
            <a:r>
              <a:rPr lang="en-ID" sz="1500" dirty="0">
                <a:latin typeface="Myriad Pro Cond" panose="020B0506030403020204"/>
              </a:rPr>
              <a:t> </a:t>
            </a:r>
            <a:r>
              <a:rPr lang="en-ID" sz="1500" dirty="0" err="1">
                <a:latin typeface="Myriad Pro Cond" panose="020B0506030403020204"/>
              </a:rPr>
              <a:t>pendemi</a:t>
            </a:r>
            <a:r>
              <a:rPr lang="en-ID" sz="1500" dirty="0">
                <a:latin typeface="Myriad Pro Cond" panose="020B0506030403020204"/>
              </a:rPr>
              <a:t> (</a:t>
            </a:r>
            <a:r>
              <a:rPr lang="en-ID" sz="1500" dirty="0" err="1">
                <a:latin typeface="Myriad Pro Cond" panose="020B0506030403020204"/>
              </a:rPr>
              <a:t>grafik</a:t>
            </a:r>
            <a:r>
              <a:rPr lang="en-ID" sz="1500" dirty="0">
                <a:latin typeface="Myriad Pro Cond" panose="020B0506030403020204"/>
              </a:rPr>
              <a:t> III.15)</a:t>
            </a:r>
          </a:p>
          <a:p>
            <a:pPr lvl="1" algn="just"/>
            <a:endParaRPr lang="en-ID" sz="1500" dirty="0">
              <a:latin typeface="Myriad Pro Cond" panose="020B0506030403020204"/>
            </a:endParaRPr>
          </a:p>
        </p:txBody>
      </p:sp>
      <p:pic>
        <p:nvPicPr>
          <p:cNvPr id="6" name="Picture 5">
            <a:extLst>
              <a:ext uri="{FF2B5EF4-FFF2-40B4-BE49-F238E27FC236}">
                <a16:creationId xmlns:a16="http://schemas.microsoft.com/office/drawing/2014/main" id="{D27678F3-A577-1118-BB66-BA9571360085}"/>
              </a:ext>
            </a:extLst>
          </p:cNvPr>
          <p:cNvPicPr>
            <a:picLocks noChangeAspect="1"/>
          </p:cNvPicPr>
          <p:nvPr/>
        </p:nvPicPr>
        <p:blipFill>
          <a:blip r:embed="rId2"/>
          <a:stretch>
            <a:fillRect/>
          </a:stretch>
        </p:blipFill>
        <p:spPr>
          <a:xfrm>
            <a:off x="7011684" y="1171219"/>
            <a:ext cx="4925763" cy="4515562"/>
          </a:xfrm>
          <a:prstGeom prst="rect">
            <a:avLst/>
          </a:prstGeom>
        </p:spPr>
      </p:pic>
    </p:spTree>
    <p:extLst>
      <p:ext uri="{BB962C8B-B14F-4D97-AF65-F5344CB8AC3E}">
        <p14:creationId xmlns:p14="http://schemas.microsoft.com/office/powerpoint/2010/main" val="4536752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a:t>Deflator </a:t>
            </a:r>
            <a:r>
              <a:rPr lang="en-US" dirty="0" err="1"/>
              <a:t>Impor</a:t>
            </a:r>
            <a:endParaRPr lang="en-ID" dirty="0"/>
          </a:p>
        </p:txBody>
      </p:sp>
      <p:sp>
        <p:nvSpPr>
          <p:cNvPr id="6" name="Content Placeholder 5">
            <a:extLst>
              <a:ext uri="{FF2B5EF4-FFF2-40B4-BE49-F238E27FC236}">
                <a16:creationId xmlns:a16="http://schemas.microsoft.com/office/drawing/2014/main" id="{CB4E3673-EF3F-5FA6-9A77-3AB086F2D124}"/>
              </a:ext>
            </a:extLst>
          </p:cNvPr>
          <p:cNvSpPr>
            <a:spLocks noGrp="1"/>
          </p:cNvSpPr>
          <p:nvPr>
            <p:ph idx="1"/>
          </p:nvPr>
        </p:nvSpPr>
        <p:spPr/>
        <p:txBody>
          <a:bodyPr/>
          <a:lstStyle/>
          <a:p>
            <a:endParaRPr lang="en-ID"/>
          </a:p>
        </p:txBody>
      </p:sp>
      <p:pic>
        <p:nvPicPr>
          <p:cNvPr id="5" name="Picture 4">
            <a:extLst>
              <a:ext uri="{FF2B5EF4-FFF2-40B4-BE49-F238E27FC236}">
                <a16:creationId xmlns:a16="http://schemas.microsoft.com/office/drawing/2014/main" id="{83772620-5F81-CF36-5D56-5D0BDFA42116}"/>
              </a:ext>
            </a:extLst>
          </p:cNvPr>
          <p:cNvPicPr>
            <a:picLocks noChangeAspect="1"/>
          </p:cNvPicPr>
          <p:nvPr/>
        </p:nvPicPr>
        <p:blipFill>
          <a:blip r:embed="rId3"/>
          <a:stretch>
            <a:fillRect/>
          </a:stretch>
        </p:blipFill>
        <p:spPr>
          <a:xfrm>
            <a:off x="758767" y="2171793"/>
            <a:ext cx="5760720" cy="3142488"/>
          </a:xfrm>
          <a:prstGeom prst="rect">
            <a:avLst/>
          </a:prstGeom>
        </p:spPr>
      </p:pic>
      <p:pic>
        <p:nvPicPr>
          <p:cNvPr id="7" name="Picture 6">
            <a:extLst>
              <a:ext uri="{FF2B5EF4-FFF2-40B4-BE49-F238E27FC236}">
                <a16:creationId xmlns:a16="http://schemas.microsoft.com/office/drawing/2014/main" id="{D85B0B20-19E2-0DF4-53A5-FD7DAFE519F7}"/>
              </a:ext>
            </a:extLst>
          </p:cNvPr>
          <p:cNvPicPr>
            <a:picLocks noChangeAspect="1"/>
          </p:cNvPicPr>
          <p:nvPr/>
        </p:nvPicPr>
        <p:blipFill>
          <a:blip r:embed="rId4"/>
          <a:stretch>
            <a:fillRect/>
          </a:stretch>
        </p:blipFill>
        <p:spPr>
          <a:xfrm>
            <a:off x="6070600" y="2171793"/>
            <a:ext cx="5760720" cy="3142488"/>
          </a:xfrm>
          <a:prstGeom prst="rect">
            <a:avLst/>
          </a:prstGeom>
        </p:spPr>
      </p:pic>
    </p:spTree>
    <p:extLst>
      <p:ext uri="{BB962C8B-B14F-4D97-AF65-F5344CB8AC3E}">
        <p14:creationId xmlns:p14="http://schemas.microsoft.com/office/powerpoint/2010/main" val="78057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72D14-47BF-DF06-75BD-19A44CB6F64E}"/>
              </a:ext>
            </a:extLst>
          </p:cNvPr>
          <p:cNvSpPr>
            <a:spLocks noGrp="1"/>
          </p:cNvSpPr>
          <p:nvPr>
            <p:ph type="title"/>
          </p:nvPr>
        </p:nvSpPr>
        <p:spPr/>
        <p:txBody>
          <a:bodyPr/>
          <a:lstStyle/>
          <a:p>
            <a:r>
              <a:rPr lang="id-ID" dirty="0"/>
              <a:t>Framework FPP </a:t>
            </a:r>
            <a:endParaRPr lang="en-ID" dirty="0"/>
          </a:p>
        </p:txBody>
      </p:sp>
      <p:sp>
        <p:nvSpPr>
          <p:cNvPr id="3" name="Content Placeholder 2">
            <a:extLst>
              <a:ext uri="{FF2B5EF4-FFF2-40B4-BE49-F238E27FC236}">
                <a16:creationId xmlns:a16="http://schemas.microsoft.com/office/drawing/2014/main" id="{9EE50547-12C1-973C-82B7-E1E1F0C919A3}"/>
              </a:ext>
            </a:extLst>
          </p:cNvPr>
          <p:cNvSpPr>
            <a:spLocks noGrp="1"/>
          </p:cNvSpPr>
          <p:nvPr>
            <p:ph idx="1"/>
          </p:nvPr>
        </p:nvSpPr>
        <p:spPr/>
        <p:txBody>
          <a:bodyPr/>
          <a:lstStyle/>
          <a:p>
            <a:endParaRPr lang="en-ID"/>
          </a:p>
        </p:txBody>
      </p:sp>
      <p:sp>
        <p:nvSpPr>
          <p:cNvPr id="4" name="Content Placeholder 3">
            <a:extLst>
              <a:ext uri="{FF2B5EF4-FFF2-40B4-BE49-F238E27FC236}">
                <a16:creationId xmlns:a16="http://schemas.microsoft.com/office/drawing/2014/main" id="{ACDD8CCA-8038-E62E-DC83-F08F88DF1B87}"/>
              </a:ext>
            </a:extLst>
          </p:cNvPr>
          <p:cNvSpPr>
            <a:spLocks noGrp="1"/>
          </p:cNvSpPr>
          <p:nvPr>
            <p:ph sz="quarter" idx="13"/>
          </p:nvPr>
        </p:nvSpPr>
        <p:spPr/>
        <p:txBody>
          <a:bodyPr/>
          <a:lstStyle/>
          <a:p>
            <a:r>
              <a:rPr lang="sv-SE" dirty="0"/>
              <a:t>Terdapat empat sektor utama dalam FPP, dan </a:t>
            </a:r>
            <a:r>
              <a:rPr lang="en-ID" dirty="0" err="1"/>
              <a:t>untuk</a:t>
            </a:r>
            <a:r>
              <a:rPr lang="en-ID" dirty="0"/>
              <a:t> </a:t>
            </a:r>
            <a:r>
              <a:rPr lang="en-ID" dirty="0" err="1"/>
              <a:t>menjembatani</a:t>
            </a:r>
            <a:r>
              <a:rPr lang="en-ID" dirty="0"/>
              <a:t> </a:t>
            </a:r>
            <a:r>
              <a:rPr lang="en-ID" dirty="0" err="1"/>
              <a:t>keempat</a:t>
            </a:r>
            <a:r>
              <a:rPr lang="en-ID" dirty="0"/>
              <a:t> </a:t>
            </a:r>
            <a:r>
              <a:rPr lang="en-ID" dirty="0" err="1"/>
              <a:t>sektor</a:t>
            </a:r>
            <a:r>
              <a:rPr lang="en-ID" dirty="0"/>
              <a:t> </a:t>
            </a:r>
            <a:r>
              <a:rPr lang="en-ID" dirty="0" err="1"/>
              <a:t>tsb</a:t>
            </a:r>
            <a:r>
              <a:rPr lang="en-ID" dirty="0"/>
              <a:t> (</a:t>
            </a:r>
            <a:r>
              <a:rPr lang="nb-NO" dirty="0"/>
              <a:t>sektor riil, sektor moneter, sektor eksternal dan sektor fiskal)</a:t>
            </a:r>
            <a:r>
              <a:rPr lang="en-ID" dirty="0"/>
              <a:t> </a:t>
            </a:r>
            <a:r>
              <a:rPr lang="en-ID" dirty="0" err="1"/>
              <a:t>dibangun</a:t>
            </a:r>
            <a:r>
              <a:rPr lang="en-ID" dirty="0"/>
              <a:t> </a:t>
            </a:r>
            <a:r>
              <a:rPr lang="en-ID" dirty="0" err="1"/>
              <a:t>satu</a:t>
            </a:r>
            <a:r>
              <a:rPr lang="en-ID" dirty="0"/>
              <a:t> </a:t>
            </a:r>
            <a:r>
              <a:rPr lang="en-ID" dirty="0" err="1"/>
              <a:t>blok</a:t>
            </a:r>
            <a:r>
              <a:rPr lang="en-ID" dirty="0"/>
              <a:t>, yang </a:t>
            </a:r>
            <a:r>
              <a:rPr lang="en-ID" dirty="0" err="1"/>
              <a:t>disebut</a:t>
            </a:r>
            <a:r>
              <a:rPr lang="en-ID" dirty="0"/>
              <a:t> </a:t>
            </a:r>
            <a:r>
              <a:rPr lang="en-ID" dirty="0" err="1"/>
              <a:t>blok</a:t>
            </a:r>
            <a:r>
              <a:rPr lang="en-ID" dirty="0"/>
              <a:t> </a:t>
            </a:r>
            <a:r>
              <a:rPr lang="en-ID" dirty="0" err="1"/>
              <a:t>harga</a:t>
            </a:r>
            <a:r>
              <a:rPr lang="en-ID" dirty="0"/>
              <a:t>. </a:t>
            </a:r>
          </a:p>
          <a:p>
            <a:pPr lvl="1"/>
            <a:r>
              <a:rPr lang="en-ID" dirty="0" err="1"/>
              <a:t>Dalam</a:t>
            </a:r>
            <a:r>
              <a:rPr lang="en-ID" dirty="0"/>
              <a:t> </a:t>
            </a:r>
            <a:r>
              <a:rPr lang="en-ID" dirty="0" err="1"/>
              <a:t>blok</a:t>
            </a:r>
            <a:r>
              <a:rPr lang="en-ID" dirty="0"/>
              <a:t> </a:t>
            </a:r>
            <a:r>
              <a:rPr lang="en-ID" dirty="0" err="1"/>
              <a:t>harga</a:t>
            </a:r>
            <a:r>
              <a:rPr lang="en-ID" dirty="0"/>
              <a:t> </a:t>
            </a:r>
            <a:r>
              <a:rPr lang="en-ID" dirty="0" err="1"/>
              <a:t>terdapat</a:t>
            </a:r>
            <a:r>
              <a:rPr lang="en-ID" dirty="0"/>
              <a:t> </a:t>
            </a:r>
            <a:r>
              <a:rPr lang="en-ID" dirty="0" err="1"/>
              <a:t>harga</a:t>
            </a:r>
            <a:r>
              <a:rPr lang="en-ID" dirty="0"/>
              <a:t> </a:t>
            </a:r>
            <a:r>
              <a:rPr lang="en-ID" dirty="0" err="1"/>
              <a:t>komoditi</a:t>
            </a:r>
            <a:r>
              <a:rPr lang="en-ID" dirty="0"/>
              <a:t>, </a:t>
            </a:r>
            <a:r>
              <a:rPr lang="en-ID" dirty="0" err="1"/>
              <a:t>aset</a:t>
            </a:r>
            <a:r>
              <a:rPr lang="en-ID" dirty="0"/>
              <a:t>, </a:t>
            </a:r>
            <a:r>
              <a:rPr lang="en-ID" dirty="0" err="1"/>
              <a:t>barang</a:t>
            </a:r>
            <a:r>
              <a:rPr lang="en-ID" dirty="0"/>
              <a:t> dan </a:t>
            </a:r>
            <a:r>
              <a:rPr lang="en-ID" dirty="0" err="1"/>
              <a:t>harga</a:t>
            </a:r>
            <a:r>
              <a:rPr lang="en-ID" dirty="0"/>
              <a:t> uang </a:t>
            </a:r>
            <a:r>
              <a:rPr lang="en-ID" dirty="0" err="1"/>
              <a:t>serta</a:t>
            </a:r>
            <a:r>
              <a:rPr lang="en-ID" dirty="0"/>
              <a:t> </a:t>
            </a:r>
            <a:r>
              <a:rPr lang="en-ID" dirty="0" err="1"/>
              <a:t>nilai</a:t>
            </a:r>
            <a:r>
              <a:rPr lang="en-ID" dirty="0"/>
              <a:t> </a:t>
            </a:r>
            <a:r>
              <a:rPr lang="en-ID" dirty="0" err="1"/>
              <a:t>tukar</a:t>
            </a:r>
            <a:r>
              <a:rPr lang="en-ID" dirty="0"/>
              <a:t>. </a:t>
            </a:r>
            <a:r>
              <a:rPr lang="en-ID" dirty="0" err="1"/>
              <a:t>Sedangkan</a:t>
            </a:r>
            <a:r>
              <a:rPr lang="en-ID" dirty="0"/>
              <a:t> </a:t>
            </a:r>
            <a:r>
              <a:rPr lang="en-ID" dirty="0" err="1"/>
              <a:t>dalam</a:t>
            </a:r>
            <a:r>
              <a:rPr lang="en-ID" dirty="0"/>
              <a:t> </a:t>
            </a:r>
            <a:r>
              <a:rPr lang="en-ID" dirty="0" err="1"/>
              <a:t>sektor</a:t>
            </a:r>
            <a:r>
              <a:rPr lang="en-ID" dirty="0"/>
              <a:t> </a:t>
            </a:r>
            <a:r>
              <a:rPr lang="en-ID" dirty="0" err="1"/>
              <a:t>riil</a:t>
            </a:r>
            <a:r>
              <a:rPr lang="en-ID" dirty="0"/>
              <a:t> </a:t>
            </a:r>
            <a:r>
              <a:rPr lang="en-ID" dirty="0" err="1"/>
              <a:t>akan</a:t>
            </a:r>
            <a:r>
              <a:rPr lang="en-ID" dirty="0"/>
              <a:t> </a:t>
            </a:r>
            <a:r>
              <a:rPr lang="en-ID" dirty="0" err="1"/>
              <a:t>dibagi</a:t>
            </a:r>
            <a:r>
              <a:rPr lang="en-ID" dirty="0"/>
              <a:t> </a:t>
            </a:r>
            <a:r>
              <a:rPr lang="en-ID" dirty="0" err="1"/>
              <a:t>dari</a:t>
            </a:r>
            <a:r>
              <a:rPr lang="en-ID" dirty="0"/>
              <a:t> </a:t>
            </a:r>
            <a:r>
              <a:rPr lang="en-ID" dirty="0" err="1"/>
              <a:t>dua</a:t>
            </a:r>
            <a:r>
              <a:rPr lang="en-ID" dirty="0"/>
              <a:t> </a:t>
            </a:r>
            <a:r>
              <a:rPr lang="en-ID" dirty="0" err="1"/>
              <a:t>pendekatan</a:t>
            </a:r>
            <a:r>
              <a:rPr lang="en-ID" dirty="0"/>
              <a:t>, </a:t>
            </a:r>
            <a:r>
              <a:rPr lang="en-ID" dirty="0" err="1"/>
              <a:t>yaitu</a:t>
            </a:r>
            <a:r>
              <a:rPr lang="en-ID" dirty="0"/>
              <a:t> </a:t>
            </a:r>
            <a:r>
              <a:rPr lang="en-ID" dirty="0" err="1"/>
              <a:t>pendekatan</a:t>
            </a:r>
            <a:r>
              <a:rPr lang="en-ID" dirty="0"/>
              <a:t> </a:t>
            </a:r>
            <a:r>
              <a:rPr lang="en-ID" dirty="0" err="1"/>
              <a:t>pengeluaran</a:t>
            </a:r>
            <a:r>
              <a:rPr lang="en-ID" dirty="0"/>
              <a:t> dan </a:t>
            </a:r>
            <a:r>
              <a:rPr lang="en-ID" dirty="0" err="1"/>
              <a:t>pendekatan</a:t>
            </a:r>
            <a:r>
              <a:rPr lang="en-ID" dirty="0"/>
              <a:t> </a:t>
            </a:r>
            <a:r>
              <a:rPr lang="en-ID" dirty="0" err="1"/>
              <a:t>sektoral</a:t>
            </a:r>
            <a:r>
              <a:rPr lang="en-ID" dirty="0"/>
              <a:t>.</a:t>
            </a:r>
          </a:p>
          <a:p>
            <a:r>
              <a:rPr lang="en-ID" dirty="0"/>
              <a:t>Pada </a:t>
            </a:r>
            <a:r>
              <a:rPr lang="en-ID" dirty="0" err="1"/>
              <a:t>dasarnya</a:t>
            </a:r>
            <a:r>
              <a:rPr lang="en-ID" dirty="0"/>
              <a:t> framework FPP </a:t>
            </a:r>
            <a:r>
              <a:rPr lang="en-ID" dirty="0" err="1"/>
              <a:t>harus</a:t>
            </a:r>
            <a:r>
              <a:rPr lang="en-ID" dirty="0"/>
              <a:t> </a:t>
            </a:r>
            <a:r>
              <a:rPr lang="en-ID" dirty="0" err="1"/>
              <a:t>mampu</a:t>
            </a:r>
            <a:r>
              <a:rPr lang="en-ID" dirty="0"/>
              <a:t> </a:t>
            </a:r>
            <a:r>
              <a:rPr lang="en-ID" dirty="0" err="1"/>
              <a:t>memotret</a:t>
            </a:r>
            <a:r>
              <a:rPr lang="en-ID" dirty="0"/>
              <a:t> </a:t>
            </a:r>
            <a:r>
              <a:rPr lang="en-ID" dirty="0" err="1"/>
              <a:t>keseimbangan</a:t>
            </a:r>
            <a:r>
              <a:rPr lang="en-ID" dirty="0"/>
              <a:t> </a:t>
            </a:r>
            <a:r>
              <a:rPr lang="en-ID" dirty="0" err="1"/>
              <a:t>struktur</a:t>
            </a:r>
            <a:r>
              <a:rPr lang="en-ID" dirty="0"/>
              <a:t> </a:t>
            </a:r>
            <a:r>
              <a:rPr lang="en-ID" dirty="0" err="1"/>
              <a:t>perekonomian</a:t>
            </a:r>
            <a:r>
              <a:rPr lang="en-ID" dirty="0"/>
              <a:t> </a:t>
            </a:r>
            <a:r>
              <a:rPr lang="en-ID" dirty="0" err="1"/>
              <a:t>dalam</a:t>
            </a:r>
            <a:r>
              <a:rPr lang="en-ID" dirty="0"/>
              <a:t> </a:t>
            </a:r>
            <a:r>
              <a:rPr lang="en-ID" dirty="0" err="1"/>
              <a:t>periode</a:t>
            </a:r>
            <a:r>
              <a:rPr lang="en-ID" dirty="0"/>
              <a:t> </a:t>
            </a:r>
            <a:r>
              <a:rPr lang="en-ID" dirty="0" err="1"/>
              <a:t>tertentu</a:t>
            </a:r>
            <a:endParaRPr lang="en-ID" dirty="0"/>
          </a:p>
          <a:p>
            <a:pPr lvl="1"/>
            <a:r>
              <a:rPr lang="en-ID" dirty="0"/>
              <a:t>Hal </a:t>
            </a:r>
            <a:r>
              <a:rPr lang="en-ID" dirty="0" err="1"/>
              <a:t>ini</a:t>
            </a:r>
            <a:r>
              <a:rPr lang="en-ID" dirty="0"/>
              <a:t> </a:t>
            </a:r>
            <a:r>
              <a:rPr lang="en-ID" dirty="0" err="1"/>
              <a:t>tercermin</a:t>
            </a:r>
            <a:r>
              <a:rPr lang="en-ID" dirty="0"/>
              <a:t> pada lima </a:t>
            </a:r>
            <a:r>
              <a:rPr lang="en-ID" dirty="0" err="1"/>
              <a:t>neraca</a:t>
            </a:r>
            <a:r>
              <a:rPr lang="en-ID" dirty="0"/>
              <a:t> </a:t>
            </a:r>
            <a:r>
              <a:rPr lang="en-ID" dirty="0" err="1"/>
              <a:t>utama</a:t>
            </a:r>
            <a:r>
              <a:rPr lang="en-ID" dirty="0"/>
              <a:t>. </a:t>
            </a:r>
            <a:r>
              <a:rPr lang="en-ID" dirty="0" err="1"/>
              <a:t>Yaitu</a:t>
            </a:r>
            <a:r>
              <a:rPr lang="en-ID" dirty="0"/>
              <a:t> </a:t>
            </a:r>
            <a:r>
              <a:rPr lang="en-ID" dirty="0" err="1"/>
              <a:t>neraca</a:t>
            </a:r>
            <a:r>
              <a:rPr lang="en-ID" dirty="0"/>
              <a:t> </a:t>
            </a:r>
            <a:r>
              <a:rPr lang="en-ID" dirty="0" err="1"/>
              <a:t>sektor</a:t>
            </a:r>
            <a:r>
              <a:rPr lang="en-ID" dirty="0"/>
              <a:t> </a:t>
            </a:r>
            <a:r>
              <a:rPr lang="en-ID" dirty="0" err="1"/>
              <a:t>riil</a:t>
            </a:r>
            <a:r>
              <a:rPr lang="en-ID" dirty="0"/>
              <a:t>, </a:t>
            </a:r>
            <a:r>
              <a:rPr lang="en-ID" dirty="0" err="1"/>
              <a:t>moneter</a:t>
            </a:r>
            <a:r>
              <a:rPr lang="en-ID" dirty="0"/>
              <a:t>, </a:t>
            </a:r>
            <a:r>
              <a:rPr lang="en-ID" dirty="0" err="1"/>
              <a:t>eksternal</a:t>
            </a:r>
            <a:r>
              <a:rPr lang="en-ID" dirty="0"/>
              <a:t>, </a:t>
            </a:r>
            <a:r>
              <a:rPr lang="en-ID" dirty="0" err="1"/>
              <a:t>fiskal</a:t>
            </a:r>
            <a:r>
              <a:rPr lang="en-ID" dirty="0"/>
              <a:t> dan </a:t>
            </a:r>
            <a:r>
              <a:rPr lang="en-ID" dirty="0" err="1"/>
              <a:t>harga</a:t>
            </a:r>
            <a:r>
              <a:rPr lang="en-ID" dirty="0"/>
              <a:t>. </a:t>
            </a:r>
          </a:p>
          <a:p>
            <a:endParaRPr lang="en-ID" dirty="0"/>
          </a:p>
        </p:txBody>
      </p:sp>
      <p:pic>
        <p:nvPicPr>
          <p:cNvPr id="5" name="Picture 4">
            <a:extLst>
              <a:ext uri="{FF2B5EF4-FFF2-40B4-BE49-F238E27FC236}">
                <a16:creationId xmlns:a16="http://schemas.microsoft.com/office/drawing/2014/main" id="{CF954B48-7C88-3EAE-77F4-0BC2E9AF7FD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703956" y="2598434"/>
            <a:ext cx="7925567" cy="3967368"/>
          </a:xfrm>
          <a:prstGeom prst="rect">
            <a:avLst/>
          </a:prstGeom>
          <a:noFill/>
          <a:ln>
            <a:noFill/>
          </a:ln>
        </p:spPr>
      </p:pic>
    </p:spTree>
    <p:extLst>
      <p:ext uri="{BB962C8B-B14F-4D97-AF65-F5344CB8AC3E}">
        <p14:creationId xmlns:p14="http://schemas.microsoft.com/office/powerpoint/2010/main" val="3014925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72D14-47BF-DF06-75BD-19A44CB6F64E}"/>
              </a:ext>
            </a:extLst>
          </p:cNvPr>
          <p:cNvSpPr>
            <a:spLocks noGrp="1"/>
          </p:cNvSpPr>
          <p:nvPr>
            <p:ph type="title"/>
          </p:nvPr>
        </p:nvSpPr>
        <p:spPr/>
        <p:txBody>
          <a:bodyPr/>
          <a:lstStyle/>
          <a:p>
            <a:r>
              <a:rPr lang="id-ID" dirty="0"/>
              <a:t>Framework FPP </a:t>
            </a:r>
            <a:r>
              <a:rPr lang="en-US" dirty="0"/>
              <a:t>(cont’d)</a:t>
            </a:r>
            <a:endParaRPr lang="en-ID"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EE50547-12C1-973C-82B7-E1E1F0C919A3}"/>
                  </a:ext>
                </a:extLst>
              </p:cNvPr>
              <p:cNvSpPr>
                <a:spLocks noGrp="1"/>
              </p:cNvSpPr>
              <p:nvPr>
                <p:ph idx="1"/>
              </p:nvPr>
            </p:nvSpPr>
            <p:spPr>
              <a:xfrm>
                <a:off x="55880" y="555625"/>
                <a:ext cx="12029440" cy="719171"/>
              </a:xfrm>
            </p:spPr>
            <p:txBody>
              <a:bodyPr/>
              <a:lstStyle/>
              <a:p>
                <a14:m>
                  <m:oMath xmlns:m="http://schemas.openxmlformats.org/officeDocument/2006/math">
                    <m:r>
                      <a:rPr lang="en-US" sz="1800" i="1" smtClean="0">
                        <a:effectLst/>
                        <a:latin typeface="Cambria Math" panose="02040503050406030204" pitchFamily="18" charset="0"/>
                        <a:ea typeface="Calibri" panose="020F0502020204030204" pitchFamily="34" charset="0"/>
                        <a:cs typeface="Arial" panose="020B0604020202020204" pitchFamily="34" charset="0"/>
                      </a:rPr>
                      <m:t>𝐺𝑁𝐷𝐼</m:t>
                    </m:r>
                    <m:r>
                      <a:rPr lang="en-US" sz="1800" i="1" smtClean="0">
                        <a:effectLst/>
                        <a:latin typeface="Cambria Math" panose="02040503050406030204" pitchFamily="18" charset="0"/>
                        <a:ea typeface="Calibri" panose="020F0502020204030204" pitchFamily="34" charset="0"/>
                        <a:cs typeface="Arial" panose="020B0604020202020204" pitchFamily="34" charset="0"/>
                      </a:rPr>
                      <m:t>−</m:t>
                    </m:r>
                    <m:r>
                      <a:rPr lang="en-US" sz="1800" i="1" smtClean="0">
                        <a:effectLst/>
                        <a:latin typeface="Cambria Math" panose="02040503050406030204" pitchFamily="18" charset="0"/>
                        <a:ea typeface="Calibri" panose="020F0502020204030204" pitchFamily="34" charset="0"/>
                        <a:cs typeface="Arial" panose="020B0604020202020204" pitchFamily="34" charset="0"/>
                      </a:rPr>
                      <m:t>𝐴</m:t>
                    </m:r>
                    <m:r>
                      <a:rPr lang="en-US" sz="1800" i="1" smtClean="0">
                        <a:effectLst/>
                        <a:latin typeface="Cambria Math" panose="02040503050406030204" pitchFamily="18" charset="0"/>
                        <a:ea typeface="Calibri" panose="020F0502020204030204" pitchFamily="34" charset="0"/>
                        <a:cs typeface="Arial" panose="020B0604020202020204" pitchFamily="34" charset="0"/>
                      </a:rPr>
                      <m:t>=</m:t>
                    </m:r>
                    <m:r>
                      <a:rPr lang="en-US" sz="1800" i="1" smtClean="0">
                        <a:effectLst/>
                        <a:latin typeface="Cambria Math" panose="02040503050406030204" pitchFamily="18" charset="0"/>
                        <a:ea typeface="Calibri" panose="020F0502020204030204" pitchFamily="34" charset="0"/>
                        <a:cs typeface="Arial" panose="020B0604020202020204" pitchFamily="34" charset="0"/>
                      </a:rPr>
                      <m:t>𝑆</m:t>
                    </m:r>
                    <m:r>
                      <a:rPr lang="en-US" sz="1800" i="1" smtClean="0">
                        <a:effectLst/>
                        <a:latin typeface="Cambria Math" panose="02040503050406030204" pitchFamily="18" charset="0"/>
                        <a:ea typeface="Calibri" panose="020F0502020204030204" pitchFamily="34" charset="0"/>
                        <a:cs typeface="Arial" panose="020B0604020202020204" pitchFamily="34" charset="0"/>
                      </a:rPr>
                      <m:t>−</m:t>
                    </m:r>
                    <m:r>
                      <a:rPr lang="en-US" sz="1800" i="1" smtClean="0">
                        <a:effectLst/>
                        <a:latin typeface="Cambria Math" panose="02040503050406030204" pitchFamily="18" charset="0"/>
                        <a:ea typeface="Calibri" panose="020F0502020204030204" pitchFamily="34" charset="0"/>
                        <a:cs typeface="Arial" panose="020B0604020202020204" pitchFamily="34" charset="0"/>
                      </a:rPr>
                      <m:t>𝐼</m:t>
                    </m:r>
                    <m:r>
                      <a:rPr lang="en-US" sz="1800" i="1" smtClean="0">
                        <a:effectLst/>
                        <a:latin typeface="Cambria Math" panose="02040503050406030204" pitchFamily="18" charset="0"/>
                        <a:ea typeface="Calibri" panose="020F0502020204030204" pitchFamily="34" charset="0"/>
                        <a:cs typeface="Arial" panose="020B0604020202020204" pitchFamily="34" charset="0"/>
                      </a:rPr>
                      <m:t>=</m:t>
                    </m:r>
                    <m:r>
                      <a:rPr lang="en-US" sz="1800" i="1" smtClean="0">
                        <a:effectLst/>
                        <a:latin typeface="Cambria Math" panose="02040503050406030204" pitchFamily="18" charset="0"/>
                        <a:ea typeface="Calibri" panose="020F0502020204030204" pitchFamily="34" charset="0"/>
                        <a:cs typeface="Arial" panose="020B0604020202020204" pitchFamily="34" charset="0"/>
                      </a:rPr>
                      <m:t>𝐶𝐴𝐵</m:t>
                    </m:r>
                    <m:r>
                      <a:rPr lang="en-US" sz="1800">
                        <a:effectLst/>
                        <a:latin typeface="Cambria Math" panose="02040503050406030204" pitchFamily="18" charset="0"/>
                        <a:ea typeface="Calibri" panose="020F0502020204030204" pitchFamily="34" charset="0"/>
                        <a:cs typeface="Arial" panose="020B0604020202020204" pitchFamily="34" charset="0"/>
                      </a:rPr>
                      <m:t>=</m:t>
                    </m:r>
                    <m:r>
                      <a:rPr lang="en-US" sz="1800" i="1">
                        <a:effectLst/>
                        <a:latin typeface="Cambria Math" panose="02040503050406030204" pitchFamily="18" charset="0"/>
                        <a:ea typeface="Calibri" panose="020F0502020204030204" pitchFamily="34" charset="0"/>
                        <a:cs typeface="Arial" panose="020B0604020202020204" pitchFamily="34" charset="0"/>
                      </a:rPr>
                      <m:t>−</m:t>
                    </m:r>
                    <m:r>
                      <a:rPr lang="en-US" sz="1800" i="1">
                        <a:effectLst/>
                        <a:latin typeface="Cambria Math" panose="02040503050406030204" pitchFamily="18" charset="0"/>
                        <a:ea typeface="Calibri" panose="020F0502020204030204" pitchFamily="34" charset="0"/>
                        <a:cs typeface="Arial" panose="020B0604020202020204" pitchFamily="34" charset="0"/>
                      </a:rPr>
                      <m:t>𝐹𝐼</m:t>
                    </m:r>
                    <m:r>
                      <a:rPr lang="en-US" sz="1800">
                        <a:effectLst/>
                        <a:latin typeface="Cambria Math" panose="02040503050406030204" pitchFamily="18" charset="0"/>
                        <a:ea typeface="Calibri" panose="020F0502020204030204" pitchFamily="34" charset="0"/>
                        <a:cs typeface="Arial" panose="020B0604020202020204" pitchFamily="34" charset="0"/>
                      </a:rPr>
                      <m:t>+</m:t>
                    </m:r>
                    <m:r>
                      <m:rPr>
                        <m:sty m:val="p"/>
                      </m:rPr>
                      <a:rPr lang="en-US" sz="1800">
                        <a:effectLst/>
                        <a:latin typeface="Cambria Math" panose="02040503050406030204" pitchFamily="18" charset="0"/>
                        <a:ea typeface="Calibri" panose="020F0502020204030204" pitchFamily="34" charset="0"/>
                        <a:cs typeface="Arial" panose="020B0604020202020204" pitchFamily="34" charset="0"/>
                      </a:rPr>
                      <m:t>Δ</m:t>
                    </m:r>
                    <m:r>
                      <a:rPr lang="en-US" sz="1800" i="1">
                        <a:effectLst/>
                        <a:latin typeface="Cambria Math" panose="02040503050406030204" pitchFamily="18" charset="0"/>
                        <a:ea typeface="Calibri" panose="020F0502020204030204" pitchFamily="34" charset="0"/>
                        <a:cs typeface="Arial" panose="020B0604020202020204" pitchFamily="34" charset="0"/>
                      </a:rPr>
                      <m:t>𝑅</m:t>
                    </m:r>
                  </m:oMath>
                </a14:m>
                <a:endParaRPr lang="en-ID" sz="1800" dirty="0">
                  <a:effectLst/>
                  <a:latin typeface="Calibri" panose="020F0502020204030204" pitchFamily="34" charset="0"/>
                  <a:ea typeface="Calibri" panose="020F0502020204030204" pitchFamily="34" charset="0"/>
                  <a:cs typeface="Arial" panose="020B0604020202020204" pitchFamily="34" charset="0"/>
                </a:endParaRPr>
              </a:p>
              <a:p>
                <a:pPr marL="0" indent="0">
                  <a:buNone/>
                </a:pPr>
                <a:endParaRPr lang="en-ID" dirty="0"/>
              </a:p>
            </p:txBody>
          </p:sp>
        </mc:Choice>
        <mc:Fallback xmlns="">
          <p:sp>
            <p:nvSpPr>
              <p:cNvPr id="3" name="Content Placeholder 2">
                <a:extLst>
                  <a:ext uri="{FF2B5EF4-FFF2-40B4-BE49-F238E27FC236}">
                    <a16:creationId xmlns:a16="http://schemas.microsoft.com/office/drawing/2014/main" id="{9EE50547-12C1-973C-82B7-E1E1F0C919A3}"/>
                  </a:ext>
                </a:extLst>
              </p:cNvPr>
              <p:cNvSpPr>
                <a:spLocks noGrp="1" noRot="1" noChangeAspect="1" noMove="1" noResize="1" noEditPoints="1" noAdjustHandles="1" noChangeArrowheads="1" noChangeShapeType="1" noTextEdit="1"/>
              </p:cNvSpPr>
              <p:nvPr>
                <p:ph idx="1"/>
              </p:nvPr>
            </p:nvSpPr>
            <p:spPr>
              <a:xfrm>
                <a:off x="55880" y="555625"/>
                <a:ext cx="12029440" cy="719171"/>
              </a:xfrm>
              <a:blipFill>
                <a:blip r:embed="rId2"/>
                <a:stretch>
                  <a:fillRect l="-304" t="-5085"/>
                </a:stretch>
              </a:blipFill>
            </p:spPr>
            <p:txBody>
              <a:bodyPr/>
              <a:lstStyle/>
              <a:p>
                <a:r>
                  <a:rPr lang="en-ID">
                    <a:noFill/>
                  </a:rPr>
                  <a:t> </a:t>
                </a:r>
              </a:p>
            </p:txBody>
          </p:sp>
        </mc:Fallback>
      </mc:AlternateContent>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ACDD8CCA-8038-E62E-DC83-F08F88DF1B87}"/>
                  </a:ext>
                </a:extLst>
              </p:cNvPr>
              <p:cNvSpPr>
                <a:spLocks noGrp="1"/>
              </p:cNvSpPr>
              <p:nvPr>
                <p:ph sz="quarter" idx="13"/>
              </p:nvPr>
            </p:nvSpPr>
            <p:spPr>
              <a:xfrm>
                <a:off x="4770994" y="606473"/>
                <a:ext cx="7116647" cy="6034018"/>
              </a:xfrm>
            </p:spPr>
            <p:txBody>
              <a:bodyPr>
                <a:normAutofit lnSpcReduction="10000"/>
              </a:bodyPr>
              <a:lstStyle/>
              <a:p>
                <a:r>
                  <a:rPr lang="en-US" sz="1800" dirty="0" err="1">
                    <a:effectLst/>
                    <a:latin typeface="Calibri" panose="020F0502020204030204" pitchFamily="34" charset="0"/>
                    <a:ea typeface="Calibri" panose="020F0502020204030204" pitchFamily="34" charset="0"/>
                  </a:rPr>
                  <a:t>Defisit</a:t>
                </a: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transaksi</a:t>
                </a: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berjalan</a:t>
                </a:r>
                <a:r>
                  <a:rPr lang="en-US" sz="1800" dirty="0">
                    <a:effectLst/>
                    <a:latin typeface="Calibri" panose="020F0502020204030204" pitchFamily="34" charset="0"/>
                    <a:ea typeface="Calibri" panose="020F0502020204030204" pitchFamily="34" charset="0"/>
                  </a:rPr>
                  <a:t> </a:t>
                </a:r>
                <a14:m>
                  <m:oMath xmlns:m="http://schemas.openxmlformats.org/officeDocument/2006/math">
                    <m:r>
                      <a:rPr lang="en-US" sz="1800" i="1">
                        <a:effectLst/>
                        <a:latin typeface="Cambria Math" panose="02040503050406030204" pitchFamily="18" charset="0"/>
                        <a:ea typeface="Times New Roman" panose="02020603050405020304" pitchFamily="18" charset="0"/>
                        <a:cs typeface="Calibri" panose="020F0502020204030204" pitchFamily="34" charset="0"/>
                      </a:rPr>
                      <m:t>𝐶𝐴𝐵</m:t>
                    </m:r>
                  </m:oMath>
                </a14:m>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adalah</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perbedaan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antara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penerimaan</a:t>
                </a:r>
                <a:r>
                  <a:rPr lang="en-US" sz="1800" dirty="0">
                    <a:effectLst/>
                    <a:latin typeface="Calibri" panose="020F0502020204030204" pitchFamily="34" charset="0"/>
                    <a:ea typeface="Times New Roman" panose="02020603050405020304" pitchFamily="18" charset="0"/>
                  </a:rPr>
                  <a:t> dan </a:t>
                </a:r>
                <a:r>
                  <a:rPr lang="en-US" sz="1800" dirty="0" err="1">
                    <a:effectLst/>
                    <a:latin typeface="Calibri" panose="020F0502020204030204" pitchFamily="34" charset="0"/>
                    <a:ea typeface="Times New Roman" panose="02020603050405020304" pitchFamily="18" charset="0"/>
                  </a:rPr>
                  <a:t>pengeluaran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dalam</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transaksi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berjalan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dari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neraca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pembayaran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Keseimbangan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ini</a:t>
                </a:r>
                <a:r>
                  <a:rPr lang="en-US" sz="1800" dirty="0">
                    <a:effectLst/>
                    <a:latin typeface="Calibri" panose="020F0502020204030204" pitchFamily="34" charset="0"/>
                    <a:ea typeface="Times New Roman" panose="02020603050405020304" pitchFamily="18" charset="0"/>
                  </a:rPr>
                  <a:t> juga </a:t>
                </a:r>
                <a:r>
                  <a:rPr lang="en-US" sz="1800" dirty="0" err="1">
                    <a:effectLst/>
                    <a:latin typeface="Calibri" panose="020F0502020204030204" pitchFamily="34" charset="0"/>
                    <a:ea typeface="Times New Roman" panose="02020603050405020304" pitchFamily="18" charset="0"/>
                  </a:rPr>
                  <a:t>merefleksikan</a:t>
                </a:r>
                <a:r>
                  <a:rPr lang="en-US" sz="1800" dirty="0">
                    <a:effectLst/>
                    <a:latin typeface="Calibri" panose="020F0502020204030204" pitchFamily="34" charset="0"/>
                    <a:ea typeface="Times New Roman" panose="02020603050405020304" pitchFamily="18" charset="0"/>
                  </a:rPr>
                  <a:t> gap </a:t>
                </a:r>
                <a:r>
                  <a:rPr lang="en-US" sz="1800" dirty="0" err="1">
                    <a:effectLst/>
                    <a:latin typeface="Calibri" panose="020F0502020204030204" pitchFamily="34" charset="0"/>
                    <a:ea typeface="Times New Roman" panose="02020603050405020304" pitchFamily="18" charset="0"/>
                  </a:rPr>
                  <a:t>antara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pendapatan</a:t>
                </a:r>
                <a:r>
                  <a:rPr lang="en-US" sz="1800" dirty="0">
                    <a:effectLst/>
                    <a:latin typeface="Calibri" panose="020F0502020204030204" pitchFamily="34" charset="0"/>
                    <a:ea typeface="Times New Roman" panose="02020603050405020304" pitchFamily="18" charset="0"/>
                  </a:rPr>
                  <a:t> dan </a:t>
                </a:r>
                <a:r>
                  <a:rPr lang="en-US" sz="1800" dirty="0" err="1">
                    <a:effectLst/>
                    <a:latin typeface="Calibri" panose="020F0502020204030204" pitchFamily="34" charset="0"/>
                    <a:ea typeface="Times New Roman" panose="02020603050405020304" pitchFamily="18" charset="0"/>
                  </a:rPr>
                  <a:t>pengeluaran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dalam</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ekonomi</a:t>
                </a:r>
                <a:r>
                  <a:rPr lang="en-US" sz="1800" dirty="0">
                    <a:effectLst/>
                    <a:latin typeface="Calibri" panose="020F0502020204030204" pitchFamily="34" charset="0"/>
                    <a:ea typeface="Times New Roman" panose="02020603050405020304" pitchFamily="18" charset="0"/>
                  </a:rPr>
                  <a:t> </a:t>
                </a:r>
                <a14:m>
                  <m:oMath xmlns:m="http://schemas.openxmlformats.org/officeDocument/2006/math">
                    <m:r>
                      <a:rPr lang="en-US" sz="1800" i="1">
                        <a:effectLst/>
                        <a:latin typeface="Cambria Math" panose="02040503050406030204" pitchFamily="18" charset="0"/>
                        <a:ea typeface="Times New Roman" panose="02020603050405020304" pitchFamily="18" charset="0"/>
                        <a:cs typeface="Calibri" panose="020F0502020204030204" pitchFamily="34" charset="0"/>
                      </a:rPr>
                      <m:t>𝐺𝑁𝐷𝐼</m:t>
                    </m:r>
                    <m:r>
                      <a:rPr lang="en-US" sz="1800" i="1">
                        <a:effectLst/>
                        <a:latin typeface="Cambria Math" panose="02040503050406030204" pitchFamily="18" charset="0"/>
                        <a:ea typeface="Times New Roman" panose="02020603050405020304" pitchFamily="18" charset="0"/>
                        <a:cs typeface="Calibri" panose="020F0502020204030204" pitchFamily="34" charset="0"/>
                      </a:rPr>
                      <m:t>− </m:t>
                    </m:r>
                    <m:r>
                      <a:rPr lang="en-US" sz="1800" i="1">
                        <a:effectLst/>
                        <a:latin typeface="Cambria Math" panose="02040503050406030204" pitchFamily="18" charset="0"/>
                        <a:ea typeface="Times New Roman" panose="02020603050405020304" pitchFamily="18" charset="0"/>
                        <a:cs typeface="Calibri" panose="020F0502020204030204" pitchFamily="34" charset="0"/>
                      </a:rPr>
                      <m:t>𝐴</m:t>
                    </m:r>
                    <m:r>
                      <a:rPr lang="en-US" sz="1800" i="1">
                        <a:effectLst/>
                        <a:latin typeface="Cambria Math" panose="02040503050406030204" pitchFamily="18" charset="0"/>
                        <a:ea typeface="Times New Roman" panose="02020603050405020304" pitchFamily="18" charset="0"/>
                        <a:cs typeface="Calibri" panose="020F0502020204030204" pitchFamily="34" charset="0"/>
                      </a:rPr>
                      <m:t>=</m:t>
                    </m:r>
                    <m:r>
                      <a:rPr lang="en-US" sz="1800" i="1">
                        <a:effectLst/>
                        <a:latin typeface="Cambria Math" panose="02040503050406030204" pitchFamily="18" charset="0"/>
                        <a:ea typeface="Times New Roman" panose="02020603050405020304" pitchFamily="18" charset="0"/>
                        <a:cs typeface="Calibri" panose="020F0502020204030204" pitchFamily="34" charset="0"/>
                      </a:rPr>
                      <m:t>𝐶𝐴𝐵</m:t>
                    </m:r>
                  </m:oMath>
                </a14:m>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dimana</a:t>
                </a:r>
                <a:r>
                  <a:rPr lang="en-US" sz="1800" dirty="0">
                    <a:effectLst/>
                    <a:latin typeface="Calibri" panose="020F0502020204030204" pitchFamily="34" charset="0"/>
                    <a:ea typeface="Times New Roman" panose="02020603050405020304" pitchFamily="18" charset="0"/>
                  </a:rPr>
                  <a:t>  </a:t>
                </a:r>
                <a14:m>
                  <m:oMath xmlns:m="http://schemas.openxmlformats.org/officeDocument/2006/math">
                    <m:r>
                      <a:rPr lang="en-US" sz="1800" i="1">
                        <a:effectLst/>
                        <a:latin typeface="Cambria Math" panose="02040503050406030204" pitchFamily="18" charset="0"/>
                        <a:ea typeface="Times New Roman" panose="02020603050405020304" pitchFamily="18" charset="0"/>
                        <a:cs typeface="Calibri" panose="020F0502020204030204" pitchFamily="34" charset="0"/>
                      </a:rPr>
                      <m:t>𝐺𝑁𝐷𝐼</m:t>
                    </m:r>
                  </m:oMath>
                </a14:m>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adalah</a:t>
                </a:r>
                <a:r>
                  <a:rPr lang="en-US" sz="1800" dirty="0">
                    <a:effectLst/>
                    <a:latin typeface="Calibri" panose="020F0502020204030204" pitchFamily="34" charset="0"/>
                    <a:ea typeface="Times New Roman" panose="02020603050405020304" pitchFamily="18" charset="0"/>
                  </a:rPr>
                  <a:t> </a:t>
                </a:r>
                <a:r>
                  <a:rPr lang="en-US" sz="1800" i="1" dirty="0">
                    <a:effectLst/>
                    <a:latin typeface="Calibri" panose="020F0502020204030204" pitchFamily="34" charset="0"/>
                    <a:ea typeface="Times New Roman" panose="02020603050405020304" pitchFamily="18" charset="0"/>
                  </a:rPr>
                  <a:t>gross national disposable income</a:t>
                </a:r>
                <a:r>
                  <a:rPr lang="en-US" sz="1800" dirty="0">
                    <a:effectLst/>
                    <a:latin typeface="Calibri" panose="020F0502020204030204" pitchFamily="34" charset="0"/>
                    <a:ea typeface="Times New Roman" panose="02020603050405020304" pitchFamily="18" charset="0"/>
                  </a:rPr>
                  <a:t> dan </a:t>
                </a:r>
                <a14:m>
                  <m:oMath xmlns:m="http://schemas.openxmlformats.org/officeDocument/2006/math">
                    <m:r>
                      <a:rPr lang="en-US" sz="1800" i="1">
                        <a:effectLst/>
                        <a:latin typeface="Cambria Math" panose="02040503050406030204" pitchFamily="18" charset="0"/>
                        <a:ea typeface="Times New Roman" panose="02020603050405020304" pitchFamily="18" charset="0"/>
                        <a:cs typeface="Calibri" panose="020F0502020204030204" pitchFamily="34" charset="0"/>
                      </a:rPr>
                      <m:t>𝐴</m:t>
                    </m:r>
                  </m:oMath>
                </a14:m>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adalah</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absorpsi</a:t>
                </a:r>
                <a:r>
                  <a:rPr lang="en-US" sz="1800" dirty="0">
                    <a:effectLst/>
                    <a:latin typeface="Calibri" panose="020F0502020204030204" pitchFamily="34" charset="0"/>
                    <a:ea typeface="Times New Roman" panose="02020603050405020304" pitchFamily="18" charset="0"/>
                  </a:rPr>
                  <a:t>/</a:t>
                </a:r>
                <a:r>
                  <a:rPr lang="en-US" sz="1800" dirty="0" err="1">
                    <a:effectLst/>
                    <a:latin typeface="Calibri" panose="020F0502020204030204" pitchFamily="34" charset="0"/>
                    <a:ea typeface="Times New Roman" panose="02020603050405020304" pitchFamily="18" charset="0"/>
                  </a:rPr>
                  <a:t>penyerapan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domestik</a:t>
                </a:r>
                <a:r>
                  <a:rPr lang="en-US" sz="1800" dirty="0">
                    <a:effectLst/>
                    <a:latin typeface="Calibri" panose="020F0502020204030204" pitchFamily="34" charset="0"/>
                    <a:ea typeface="Times New Roman" panose="02020603050405020304" pitchFamily="18" charset="0"/>
                  </a:rPr>
                  <a:t> yang </a:t>
                </a:r>
                <a:r>
                  <a:rPr lang="en-US" sz="1800" dirty="0" err="1">
                    <a:effectLst/>
                    <a:latin typeface="Calibri" panose="020F0502020204030204" pitchFamily="34" charset="0"/>
                    <a:ea typeface="Times New Roman" panose="02020603050405020304" pitchFamily="18" charset="0"/>
                  </a:rPr>
                  <a:t>merupakan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belanja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rumah</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tangga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bisnis</a:t>
                </a:r>
                <a:r>
                  <a:rPr lang="en-US" sz="1800" dirty="0">
                    <a:effectLst/>
                    <a:latin typeface="Calibri" panose="020F0502020204030204" pitchFamily="34" charset="0"/>
                    <a:ea typeface="Times New Roman" panose="02020603050405020304" pitchFamily="18" charset="0"/>
                  </a:rPr>
                  <a:t> dan </a:t>
                </a:r>
                <a:r>
                  <a:rPr lang="en-US" sz="1800" dirty="0" err="1">
                    <a:effectLst/>
                    <a:latin typeface="Calibri" panose="020F0502020204030204" pitchFamily="34" charset="0"/>
                    <a:ea typeface="Times New Roman" panose="02020603050405020304" pitchFamily="18" charset="0"/>
                  </a:rPr>
                  <a:t>pemerintah</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secara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keseluruhan</a:t>
                </a:r>
                <a:r>
                  <a:rPr lang="en-US" sz="1800" dirty="0">
                    <a:effectLst/>
                    <a:latin typeface="Calibri" panose="020F0502020204030204" pitchFamily="34" charset="0"/>
                    <a:ea typeface="Times New Roman" panose="02020603050405020304" pitchFamily="18" charset="0"/>
                  </a:rPr>
                  <a:t>. </a:t>
                </a:r>
                <a:endParaRPr lang="id-ID" sz="1800" dirty="0">
                  <a:latin typeface="Calibri" panose="020F0502020204030204" pitchFamily="34" charset="0"/>
                  <a:ea typeface="Times New Roman" panose="02020603050405020304" pitchFamily="18" charset="0"/>
                </a:endParaRPr>
              </a:p>
              <a:p>
                <a:r>
                  <a:rPr lang="en-US" sz="1800" dirty="0" err="1">
                    <a:effectLst/>
                    <a:latin typeface="Calibri" panose="020F0502020204030204" pitchFamily="34" charset="0"/>
                    <a:ea typeface="Calibri" panose="020F0502020204030204" pitchFamily="34" charset="0"/>
                  </a:rPr>
                  <a:t>Keseimbangan</a:t>
                </a:r>
                <a:r>
                  <a:rPr lang="en-US" sz="1800" dirty="0">
                    <a:effectLst/>
                    <a:latin typeface="Calibri" panose="020F0502020204030204" pitchFamily="34" charset="0"/>
                    <a:ea typeface="Calibri" panose="020F0502020204030204" pitchFamily="34" charset="0"/>
                  </a:rPr>
                  <a:t> </a:t>
                </a:r>
                <a:r>
                  <a:rPr lang="en-US" sz="1800" dirty="0" err="1">
                    <a:effectLst/>
                    <a:latin typeface="Calibri" panose="020F0502020204030204" pitchFamily="34" charset="0"/>
                    <a:ea typeface="Calibri" panose="020F0502020204030204" pitchFamily="34" charset="0"/>
                  </a:rPr>
                  <a:t>sektoral</a:t>
                </a:r>
                <a:r>
                  <a:rPr lang="en-US" sz="1800" dirty="0">
                    <a:effectLst/>
                    <a:latin typeface="Calibri" panose="020F0502020204030204" pitchFamily="34" charset="0"/>
                    <a:ea typeface="Calibri" panose="020F0502020204030204" pitchFamily="34" charset="0"/>
                  </a:rPr>
                  <a:t> </a:t>
                </a:r>
                <a14:m>
                  <m:oMath xmlns:m="http://schemas.openxmlformats.org/officeDocument/2006/math">
                    <m:r>
                      <a:rPr lang="en-US" sz="1800" i="1">
                        <a:effectLst/>
                        <a:latin typeface="Cambria Math" panose="02040503050406030204" pitchFamily="18" charset="0"/>
                        <a:ea typeface="Times New Roman" panose="02020603050405020304" pitchFamily="18" charset="0"/>
                        <a:cs typeface="Calibri" panose="020F0502020204030204" pitchFamily="34" charset="0"/>
                      </a:rPr>
                      <m:t>𝐶𝐴𝐵</m:t>
                    </m:r>
                    <m:r>
                      <a:rPr lang="en-US" sz="1800" i="1">
                        <a:effectLst/>
                        <a:latin typeface="Cambria Math" panose="02040503050406030204" pitchFamily="18" charset="0"/>
                        <a:ea typeface="Times New Roman" panose="02020603050405020304" pitchFamily="18" charset="0"/>
                        <a:cs typeface="Calibri" panose="020F0502020204030204" pitchFamily="34" charset="0"/>
                      </a:rPr>
                      <m:t>=</m:t>
                    </m:r>
                    <m:r>
                      <a:rPr lang="en-US" sz="1800" i="1">
                        <a:effectLst/>
                        <a:latin typeface="Cambria Math" panose="02040503050406030204" pitchFamily="18" charset="0"/>
                        <a:ea typeface="Times New Roman" panose="02020603050405020304" pitchFamily="18" charset="0"/>
                        <a:cs typeface="Calibri" panose="020F0502020204030204" pitchFamily="34" charset="0"/>
                      </a:rPr>
                      <m:t>𝑆</m:t>
                    </m:r>
                    <m:r>
                      <a:rPr lang="en-US" sz="1800" i="1">
                        <a:effectLst/>
                        <a:latin typeface="Cambria Math" panose="02040503050406030204" pitchFamily="18" charset="0"/>
                        <a:ea typeface="Times New Roman" panose="02020603050405020304" pitchFamily="18" charset="0"/>
                        <a:cs typeface="Calibri" panose="020F0502020204030204" pitchFamily="34" charset="0"/>
                      </a:rPr>
                      <m:t>−</m:t>
                    </m:r>
                    <m:r>
                      <a:rPr lang="en-US" sz="1800" i="1">
                        <a:effectLst/>
                        <a:latin typeface="Cambria Math" panose="02040503050406030204" pitchFamily="18" charset="0"/>
                        <a:ea typeface="Times New Roman" panose="02020603050405020304" pitchFamily="18" charset="0"/>
                        <a:cs typeface="Calibri" panose="020F0502020204030204" pitchFamily="34" charset="0"/>
                      </a:rPr>
                      <m:t>𝐼</m:t>
                    </m:r>
                  </m:oMath>
                </a14:m>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dimana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defisit</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transaksi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berjalan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equivalen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dengan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selisih</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antara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tabungan</a:t>
                </a:r>
                <a:r>
                  <a:rPr lang="en-US" sz="1800" dirty="0">
                    <a:effectLst/>
                    <a:latin typeface="Calibri" panose="020F0502020204030204" pitchFamily="34" charset="0"/>
                    <a:ea typeface="Times New Roman" panose="02020603050405020304" pitchFamily="18" charset="0"/>
                  </a:rPr>
                  <a:t> dan </a:t>
                </a:r>
                <a:r>
                  <a:rPr lang="en-US" sz="1800" dirty="0" err="1">
                    <a:effectLst/>
                    <a:latin typeface="Calibri" panose="020F0502020204030204" pitchFamily="34" charset="0"/>
                    <a:ea typeface="Times New Roman" panose="02020603050405020304" pitchFamily="18" charset="0"/>
                  </a:rPr>
                  <a:t>investasi</a:t>
                </a:r>
                <a:r>
                  <a:rPr lang="en-US" sz="1800" dirty="0">
                    <a:effectLst/>
                    <a:latin typeface="Calibri" panose="020F0502020204030204" pitchFamily="34" charset="0"/>
                    <a:ea typeface="Times New Roman" panose="02020603050405020304" pitchFamily="18" charset="0"/>
                  </a:rPr>
                  <a:t> di </a:t>
                </a:r>
                <a:r>
                  <a:rPr lang="en-US" sz="1800" dirty="0" err="1">
                    <a:effectLst/>
                    <a:latin typeface="Calibri" panose="020F0502020204030204" pitchFamily="34" charset="0"/>
                    <a:ea typeface="Times New Roman" panose="02020603050405020304" pitchFamily="18" charset="0"/>
                  </a:rPr>
                  <a:t>dalam</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ekonomi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Dalam</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ekonomi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tertutup</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tabungan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agregat</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harus</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sama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dengan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investasi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agregat</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sedangkan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dalam</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ekonomi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terbuka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kelebihan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investasi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terhadap</a:t>
                </a:r>
                <a:r>
                  <a:rPr lang="en-US" sz="1800" dirty="0">
                    <a:effectLst/>
                    <a:latin typeface="Calibri" panose="020F0502020204030204" pitchFamily="34" charset="0"/>
                    <a:ea typeface="Times New Roman" panose="02020603050405020304" pitchFamily="18" charset="0"/>
                  </a:rPr>
                  <a:t> </a:t>
                </a:r>
                <a:r>
                  <a:rPr lang="id-ID" sz="1800" dirty="0">
                    <a:effectLst/>
                    <a:latin typeface="Calibri" panose="020F0502020204030204" pitchFamily="34" charset="0"/>
                    <a:ea typeface="Times New Roman" panose="02020603050405020304" pitchFamily="18" charset="0"/>
                  </a:rPr>
                  <a:t>tabungan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harus</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ditutupi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melalui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simpanan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asing</a:t>
                </a:r>
                <a:r>
                  <a:rPr lang="en-US" sz="1800" dirty="0">
                    <a:effectLst/>
                    <a:latin typeface="Calibri" panose="020F0502020204030204" pitchFamily="34" charset="0"/>
                    <a:ea typeface="Times New Roman" panose="02020603050405020304" pitchFamily="18" charset="0"/>
                  </a:rPr>
                  <a:t> (</a:t>
                </a:r>
                <a:r>
                  <a:rPr lang="en-US" sz="1800" i="1" dirty="0">
                    <a:effectLst/>
                    <a:latin typeface="Calibri" panose="020F0502020204030204" pitchFamily="34" charset="0"/>
                    <a:ea typeface="Times New Roman" panose="02020603050405020304" pitchFamily="18" charset="0"/>
                  </a:rPr>
                  <a:t>foreign saving</a:t>
                </a:r>
                <a:r>
                  <a:rPr lang="en-US" sz="1800" dirty="0">
                    <a:effectLst/>
                    <a:latin typeface="Calibri" panose="020F0502020204030204" pitchFamily="34" charset="0"/>
                    <a:ea typeface="Times New Roman" panose="02020603050405020304" pitchFamily="18" charset="0"/>
                  </a:rPr>
                  <a:t>). Pada </a:t>
                </a:r>
                <a:r>
                  <a:rPr lang="en-US" sz="1800" dirty="0" err="1">
                    <a:effectLst/>
                    <a:latin typeface="Calibri" panose="020F0502020204030204" pitchFamily="34" charset="0"/>
                    <a:ea typeface="Times New Roman" panose="02020603050405020304" pitchFamily="18" charset="0"/>
                  </a:rPr>
                  <a:t>prinsipnya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defisit</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transaksi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berjalan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dapat</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dikurangi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dengan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meningkatkan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tabungan</a:t>
                </a:r>
                <a:r>
                  <a:rPr lang="en-US" sz="1800" dirty="0">
                    <a:effectLst/>
                    <a:latin typeface="Calibri" panose="020F0502020204030204" pitchFamily="34" charset="0"/>
                    <a:ea typeface="Times New Roman" panose="02020603050405020304" pitchFamily="18" charset="0"/>
                  </a:rPr>
                  <a:t> dan/</a:t>
                </a:r>
                <a:r>
                  <a:rPr lang="en-US" sz="1800" dirty="0" err="1">
                    <a:effectLst/>
                    <a:latin typeface="Calibri" panose="020F0502020204030204" pitchFamily="34" charset="0"/>
                    <a:ea typeface="Times New Roman" panose="02020603050405020304" pitchFamily="18" charset="0"/>
                  </a:rPr>
                  <a:t>atau</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mengurangi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investasi</a:t>
                </a:r>
                <a:r>
                  <a:rPr lang="en-US" sz="1800" dirty="0">
                    <a:effectLst/>
                    <a:latin typeface="Calibri" panose="020F0502020204030204" pitchFamily="34" charset="0"/>
                    <a:ea typeface="Times New Roman" panose="02020603050405020304" pitchFamily="18" charset="0"/>
                  </a:rPr>
                  <a:t>. </a:t>
                </a:r>
                <a:endParaRPr lang="id-ID" sz="1800" dirty="0">
                  <a:effectLst/>
                  <a:latin typeface="Calibri" panose="020F0502020204030204" pitchFamily="34" charset="0"/>
                  <a:ea typeface="Times New Roman" panose="02020603050405020304" pitchFamily="18" charset="0"/>
                </a:endParaRPr>
              </a:p>
              <a:p>
                <a:r>
                  <a:rPr lang="en-US" sz="1800" dirty="0" err="1">
                    <a:effectLst/>
                    <a:latin typeface="Calibri" panose="020F0502020204030204" pitchFamily="34" charset="0"/>
                    <a:ea typeface="Times New Roman" panose="02020603050405020304" pitchFamily="18" charset="0"/>
                  </a:rPr>
                  <a:t>Secara</a:t>
                </a:r>
                <a:r>
                  <a:rPr lang="en-US" sz="1800" dirty="0">
                    <a:effectLst/>
                    <a:latin typeface="Calibri" panose="020F0502020204030204" pitchFamily="34" charset="0"/>
                    <a:ea typeface="Times New Roman" panose="02020603050405020304" pitchFamily="18" charset="0"/>
                  </a:rPr>
                  <a:t> formal, </a:t>
                </a:r>
                <a:r>
                  <a:rPr lang="en-US" sz="1800" dirty="0" err="1">
                    <a:effectLst/>
                    <a:latin typeface="Calibri" panose="020F0502020204030204" pitchFamily="34" charset="0"/>
                    <a:ea typeface="Times New Roman" panose="02020603050405020304" pitchFamily="18" charset="0"/>
                  </a:rPr>
                  <a:t>definisikan</a:t>
                </a:r>
                <a:r>
                  <a:rPr lang="en-US" sz="1800" dirty="0">
                    <a:effectLst/>
                    <a:latin typeface="Calibri" panose="020F0502020204030204" pitchFamily="34" charset="0"/>
                    <a:ea typeface="Times New Roman" panose="02020603050405020304" pitchFamily="18" charset="0"/>
                  </a:rPr>
                  <a:t> </a:t>
                </a:r>
                <a14:m>
                  <m:oMath xmlns:m="http://schemas.openxmlformats.org/officeDocument/2006/math">
                    <m:r>
                      <a:rPr lang="en-US" sz="1800" i="1">
                        <a:effectLst/>
                        <a:latin typeface="Cambria Math" panose="02040503050406030204" pitchFamily="18" charset="0"/>
                        <a:ea typeface="Times New Roman" panose="02020603050405020304" pitchFamily="18" charset="0"/>
                      </a:rPr>
                      <m:t>𝐹𝐼</m:t>
                    </m:r>
                  </m:oMath>
                </a14:m>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sebagai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arus</a:t>
                </a:r>
                <a:r>
                  <a:rPr lang="en-US" sz="1800" dirty="0">
                    <a:effectLst/>
                    <a:latin typeface="Calibri" panose="020F0502020204030204" pitchFamily="34" charset="0"/>
                    <a:ea typeface="Times New Roman" panose="02020603050405020304" pitchFamily="18" charset="0"/>
                  </a:rPr>
                  <a:t> modal </a:t>
                </a:r>
                <a:r>
                  <a:rPr lang="en-US" sz="1800" dirty="0" err="1">
                    <a:effectLst/>
                    <a:latin typeface="Calibri" panose="020F0502020204030204" pitchFamily="34" charset="0"/>
                    <a:ea typeface="Times New Roman" panose="02020603050405020304" pitchFamily="18" charset="0"/>
                  </a:rPr>
                  <a:t>masuk</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kedalam</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ekonomi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tak</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termasuk</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otoritas</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moneter</a:t>
                </a:r>
                <a:r>
                  <a:rPr lang="en-US" sz="1800" dirty="0">
                    <a:effectLst/>
                    <a:latin typeface="Calibri" panose="020F0502020204030204" pitchFamily="34" charset="0"/>
                    <a:ea typeface="Times New Roman" panose="02020603050405020304" pitchFamily="18" charset="0"/>
                  </a:rPr>
                  <a:t>) dan </a:t>
                </a:r>
                <a14:m>
                  <m:oMath xmlns:m="http://schemas.openxmlformats.org/officeDocument/2006/math">
                    <m:r>
                      <m:rPr>
                        <m:sty m:val="p"/>
                      </m:rPr>
                      <a:rPr lang="en-US" sz="1800">
                        <a:effectLst/>
                        <a:latin typeface="Cambria Math" panose="02040503050406030204" pitchFamily="18" charset="0"/>
                        <a:ea typeface="Times New Roman" panose="02020603050405020304" pitchFamily="18" charset="0"/>
                      </a:rPr>
                      <m:t>Δ</m:t>
                    </m:r>
                    <m:r>
                      <a:rPr lang="en-US" sz="1800" i="1">
                        <a:effectLst/>
                        <a:latin typeface="Cambria Math" panose="02040503050406030204" pitchFamily="18" charset="0"/>
                        <a:ea typeface="Times New Roman" panose="02020603050405020304" pitchFamily="18" charset="0"/>
                      </a:rPr>
                      <m:t>𝑅𝐸𝑆</m:t>
                    </m:r>
                  </m:oMath>
                </a14:m>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adalah</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akumulasi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cadangan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devisa</a:t>
                </a:r>
                <a:r>
                  <a:rPr lang="en-US" sz="1800" dirty="0">
                    <a:effectLst/>
                    <a:latin typeface="Calibri" panose="020F0502020204030204" pitchFamily="34" charset="0"/>
                    <a:ea typeface="Times New Roman" panose="02020603050405020304" pitchFamily="18" charset="0"/>
                  </a:rPr>
                  <a:t> pada </a:t>
                </a:r>
                <a:r>
                  <a:rPr lang="en-US" sz="1800" dirty="0" err="1">
                    <a:effectLst/>
                    <a:latin typeface="Calibri" panose="020F0502020204030204" pitchFamily="34" charset="0"/>
                    <a:ea typeface="Times New Roman" panose="02020603050405020304" pitchFamily="18" charset="0"/>
                  </a:rPr>
                  <a:t>otoritas</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moneter</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maka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identitas</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neraca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pembayaran</a:t>
                </a:r>
                <a:r>
                  <a:rPr lang="en-US" sz="1800" dirty="0">
                    <a:effectLst/>
                    <a:latin typeface="Calibri" panose="020F0502020204030204" pitchFamily="34" charset="0"/>
                    <a:ea typeface="Times New Roman" panose="02020603050405020304" pitchFamily="18" charset="0"/>
                  </a:rPr>
                  <a:t>  </a:t>
                </a:r>
                <a14:m>
                  <m:oMath xmlns:m="http://schemas.openxmlformats.org/officeDocument/2006/math">
                    <m:r>
                      <a:rPr lang="en-US" sz="1800" i="1">
                        <a:effectLst/>
                        <a:latin typeface="Cambria Math" panose="02040503050406030204" pitchFamily="18" charset="0"/>
                        <a:ea typeface="Times New Roman" panose="02020603050405020304" pitchFamily="18" charset="0"/>
                      </a:rPr>
                      <m:t>𝐶𝐴𝐵</m:t>
                    </m:r>
                    <m:r>
                      <a:rPr lang="en-US" sz="1800" i="1">
                        <a:effectLst/>
                        <a:latin typeface="Cambria Math" panose="02040503050406030204" pitchFamily="18" charset="0"/>
                        <a:ea typeface="Times New Roman" panose="02020603050405020304" pitchFamily="18" charset="0"/>
                      </a:rPr>
                      <m:t>+</m:t>
                    </m:r>
                    <m:r>
                      <a:rPr lang="en-US" sz="1800" i="1">
                        <a:effectLst/>
                        <a:latin typeface="Cambria Math" panose="02040503050406030204" pitchFamily="18" charset="0"/>
                        <a:ea typeface="Times New Roman" panose="02020603050405020304" pitchFamily="18" charset="0"/>
                      </a:rPr>
                      <m:t>𝐹𝐼</m:t>
                    </m:r>
                    <m:r>
                      <a:rPr lang="en-US" sz="1800" i="1">
                        <a:effectLst/>
                        <a:latin typeface="Cambria Math" panose="02040503050406030204" pitchFamily="18" charset="0"/>
                        <a:ea typeface="Times New Roman" panose="02020603050405020304" pitchFamily="18" charset="0"/>
                      </a:rPr>
                      <m:t>− </m:t>
                    </m:r>
                    <m:r>
                      <m:rPr>
                        <m:sty m:val="p"/>
                      </m:rPr>
                      <a:rPr lang="en-US" sz="1800">
                        <a:effectLst/>
                        <a:latin typeface="Cambria Math" panose="02040503050406030204" pitchFamily="18" charset="0"/>
                        <a:ea typeface="Times New Roman" panose="02020603050405020304" pitchFamily="18" charset="0"/>
                      </a:rPr>
                      <m:t>Δ</m:t>
                    </m:r>
                    <m:r>
                      <a:rPr lang="en-US" sz="1800" i="1">
                        <a:effectLst/>
                        <a:latin typeface="Cambria Math" panose="02040503050406030204" pitchFamily="18" charset="0"/>
                        <a:ea typeface="Times New Roman" panose="02020603050405020304" pitchFamily="18" charset="0"/>
                      </a:rPr>
                      <m:t>𝑅𝐸𝑆</m:t>
                    </m:r>
                    <m:r>
                      <a:rPr lang="en-US" sz="1800" i="1">
                        <a:effectLst/>
                        <a:latin typeface="Cambria Math" panose="02040503050406030204" pitchFamily="18" charset="0"/>
                        <a:ea typeface="Times New Roman" panose="02020603050405020304" pitchFamily="18" charset="0"/>
                      </a:rPr>
                      <m:t>=0</m:t>
                    </m:r>
                  </m:oMath>
                </a14:m>
                <a:r>
                  <a:rPr lang="en-US" sz="1800" dirty="0">
                    <a:effectLst/>
                    <a:latin typeface="Calibri" panose="020F0502020204030204" pitchFamily="34" charset="0"/>
                    <a:ea typeface="Times New Roman" panose="02020603050405020304" pitchFamily="18" charset="0"/>
                  </a:rPr>
                  <a:t> , di mana </a:t>
                </a:r>
                <a:r>
                  <a:rPr lang="en-US" sz="1800" dirty="0" err="1">
                    <a:effectLst/>
                    <a:latin typeface="Calibri" panose="020F0502020204030204" pitchFamily="34" charset="0"/>
                    <a:ea typeface="Times New Roman" panose="02020603050405020304" pitchFamily="18" charset="0"/>
                  </a:rPr>
                  <a:t>peningkatan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cadangan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devisa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merepresentasikan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impor</a:t>
                </a:r>
                <a:r>
                  <a:rPr lang="en-US" sz="1800" dirty="0">
                    <a:effectLst/>
                    <a:latin typeface="Calibri" panose="020F0502020204030204" pitchFamily="34" charset="0"/>
                    <a:ea typeface="Times New Roman" panose="02020603050405020304" pitchFamily="18" charset="0"/>
                  </a:rPr>
                  <a:t>” oleh </a:t>
                </a:r>
                <a:r>
                  <a:rPr lang="en-US" sz="1800" dirty="0" err="1">
                    <a:effectLst/>
                    <a:latin typeface="Calibri" panose="020F0502020204030204" pitchFamily="34" charset="0"/>
                    <a:ea typeface="Times New Roman" panose="02020603050405020304" pitchFamily="18" charset="0"/>
                  </a:rPr>
                  <a:t>otoritas</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moneter</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untuk</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penambahan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cadev</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Persamaan</a:t>
                </a:r>
                <a:r>
                  <a:rPr lang="en-US" sz="1800" dirty="0">
                    <a:effectLst/>
                    <a:latin typeface="Calibri" panose="020F0502020204030204" pitchFamily="34" charset="0"/>
                    <a:ea typeface="Times New Roman" panose="02020603050405020304" pitchFamily="18" charset="0"/>
                  </a:rPr>
                  <a:t> di </a:t>
                </a:r>
                <a:r>
                  <a:rPr lang="en-US" sz="1800" dirty="0" err="1">
                    <a:effectLst/>
                    <a:latin typeface="Calibri" panose="020F0502020204030204" pitchFamily="34" charset="0"/>
                    <a:ea typeface="Times New Roman" panose="02020603050405020304" pitchFamily="18" charset="0"/>
                  </a:rPr>
                  <a:t>atas</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dapat</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dianggap</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sebagai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konstrain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anggaran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untuk</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keseluruhan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ekonomi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Khususnya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defisit</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transaksi</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berjalan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dapat</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dijaga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selama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aliran</a:t>
                </a:r>
                <a:r>
                  <a:rPr lang="en-US" sz="1800" dirty="0">
                    <a:effectLst/>
                    <a:latin typeface="Calibri" panose="020F0502020204030204" pitchFamily="34" charset="0"/>
                    <a:ea typeface="Times New Roman" panose="02020603050405020304" pitchFamily="18" charset="0"/>
                  </a:rPr>
                  <a:t> modal </a:t>
                </a:r>
                <a:r>
                  <a:rPr lang="en-US" sz="1800" dirty="0" err="1">
                    <a:effectLst/>
                    <a:latin typeface="Calibri" panose="020F0502020204030204" pitchFamily="34" charset="0"/>
                    <a:ea typeface="Times New Roman" panose="02020603050405020304" pitchFamily="18" charset="0"/>
                  </a:rPr>
                  <a:t>masuk</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masih</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bertahan</a:t>
                </a:r>
                <a:r>
                  <a:rPr lang="en-US" sz="1800" dirty="0">
                    <a:effectLst/>
                    <a:latin typeface="Calibri" panose="020F0502020204030204" pitchFamily="34" charset="0"/>
                    <a:ea typeface="Times New Roman" panose="02020603050405020304" pitchFamily="18" charset="0"/>
                  </a:rPr>
                  <a:t> dan/</a:t>
                </a:r>
                <a:r>
                  <a:rPr lang="en-US" sz="1800" dirty="0" err="1">
                    <a:effectLst/>
                    <a:latin typeface="Calibri" panose="020F0502020204030204" pitchFamily="34" charset="0"/>
                    <a:ea typeface="Times New Roman" panose="02020603050405020304" pitchFamily="18" charset="0"/>
                  </a:rPr>
                  <a:t>atau</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cadangan</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devisa</a:t>
                </a:r>
                <a:r>
                  <a:rPr lang="en-US" sz="1800" dirty="0">
                    <a:effectLst/>
                    <a:latin typeface="Calibri" panose="020F0502020204030204" pitchFamily="34" charset="0"/>
                    <a:ea typeface="Times New Roman" panose="02020603050405020304" pitchFamily="18" charset="0"/>
                  </a:rPr>
                  <a:t> </a:t>
                </a:r>
                <a:r>
                  <a:rPr lang="en-US" sz="1800" dirty="0" err="1">
                    <a:effectLst/>
                    <a:latin typeface="Calibri" panose="020F0502020204030204" pitchFamily="34" charset="0"/>
                    <a:ea typeface="Times New Roman" panose="02020603050405020304" pitchFamily="18" charset="0"/>
                  </a:rPr>
                  <a:t>berkurang</a:t>
                </a:r>
                <a:r>
                  <a:rPr lang="en-US" sz="1800" dirty="0">
                    <a:effectLst/>
                    <a:latin typeface="Calibri" panose="020F0502020204030204" pitchFamily="34" charset="0"/>
                    <a:ea typeface="Times New Roman" panose="02020603050405020304" pitchFamily="18" charset="0"/>
                  </a:rPr>
                  <a:t>. </a:t>
                </a:r>
                <a:endParaRPr lang="en-ID" sz="1800" dirty="0">
                  <a:effectLst/>
                  <a:latin typeface="Calibri" panose="020F0502020204030204" pitchFamily="34" charset="0"/>
                  <a:ea typeface="Times New Roman" panose="02020603050405020304" pitchFamily="18" charset="0"/>
                </a:endParaRPr>
              </a:p>
              <a:p>
                <a:endParaRPr lang="id-ID" sz="1800" dirty="0">
                  <a:effectLst/>
                  <a:latin typeface="Calibri" panose="020F0502020204030204" pitchFamily="34" charset="0"/>
                  <a:ea typeface="Times New Roman" panose="02020603050405020304" pitchFamily="18" charset="0"/>
                </a:endParaRPr>
              </a:p>
              <a:p>
                <a:endParaRPr lang="id-ID" sz="1800" dirty="0">
                  <a:latin typeface="Calibri" panose="020F0502020204030204" pitchFamily="34" charset="0"/>
                </a:endParaRPr>
              </a:p>
              <a:p>
                <a:endParaRPr lang="en-ID" dirty="0"/>
              </a:p>
            </p:txBody>
          </p:sp>
        </mc:Choice>
        <mc:Fallback xmlns="">
          <p:sp>
            <p:nvSpPr>
              <p:cNvPr id="4" name="Content Placeholder 3">
                <a:extLst>
                  <a:ext uri="{FF2B5EF4-FFF2-40B4-BE49-F238E27FC236}">
                    <a16:creationId xmlns:a16="http://schemas.microsoft.com/office/drawing/2014/main" id="{ACDD8CCA-8038-E62E-DC83-F08F88DF1B87}"/>
                  </a:ext>
                </a:extLst>
              </p:cNvPr>
              <p:cNvSpPr>
                <a:spLocks noGrp="1" noRot="1" noChangeAspect="1" noMove="1" noResize="1" noEditPoints="1" noAdjustHandles="1" noChangeArrowheads="1" noChangeShapeType="1" noTextEdit="1"/>
              </p:cNvSpPr>
              <p:nvPr>
                <p:ph sz="quarter" idx="13"/>
              </p:nvPr>
            </p:nvSpPr>
            <p:spPr>
              <a:xfrm>
                <a:off x="4770994" y="606473"/>
                <a:ext cx="7116647" cy="6034018"/>
              </a:xfrm>
              <a:blipFill>
                <a:blip r:embed="rId3"/>
                <a:stretch>
                  <a:fillRect l="-600" t="-1313" r="-1285"/>
                </a:stretch>
              </a:blipFill>
            </p:spPr>
            <p:txBody>
              <a:bodyPr/>
              <a:lstStyle/>
              <a:p>
                <a:r>
                  <a:rPr lang="en-ID">
                    <a:noFill/>
                  </a:rPr>
                  <a:t> </a:t>
                </a:r>
              </a:p>
            </p:txBody>
          </p:sp>
        </mc:Fallback>
      </mc:AlternateContent>
      <p:pic>
        <p:nvPicPr>
          <p:cNvPr id="6" name="Picture 5">
            <a:extLst>
              <a:ext uri="{FF2B5EF4-FFF2-40B4-BE49-F238E27FC236}">
                <a16:creationId xmlns:a16="http://schemas.microsoft.com/office/drawing/2014/main" id="{1AC36CC0-647C-06A9-57A9-B5AE344B9DFC}"/>
              </a:ext>
            </a:extLst>
          </p:cNvPr>
          <p:cNvPicPr>
            <a:picLocks noChangeAspect="1"/>
          </p:cNvPicPr>
          <p:nvPr/>
        </p:nvPicPr>
        <p:blipFill>
          <a:blip r:embed="rId4"/>
          <a:stretch>
            <a:fillRect/>
          </a:stretch>
        </p:blipFill>
        <p:spPr>
          <a:xfrm>
            <a:off x="593388" y="990293"/>
            <a:ext cx="3782036" cy="5266379"/>
          </a:xfrm>
          <a:prstGeom prst="rect">
            <a:avLst/>
          </a:prstGeom>
        </p:spPr>
      </p:pic>
    </p:spTree>
    <p:extLst>
      <p:ext uri="{BB962C8B-B14F-4D97-AF65-F5344CB8AC3E}">
        <p14:creationId xmlns:p14="http://schemas.microsoft.com/office/powerpoint/2010/main" val="29124323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id-ID" dirty="0"/>
              <a:t>Pengecekan </a:t>
            </a:r>
            <a:r>
              <a:rPr lang="en-US" err="1"/>
              <a:t>konsistensi</a:t>
            </a:r>
            <a:r>
              <a:rPr lang="en-US"/>
              <a:t> </a:t>
            </a:r>
            <a:r>
              <a:rPr lang="id-ID"/>
              <a:t>ARIMBI</a:t>
            </a:r>
            <a:r>
              <a:rPr lang="en-US"/>
              <a:t> - Baseline</a:t>
            </a:r>
            <a:endParaRPr lang="en-ID" dirty="0"/>
          </a:p>
        </p:txBody>
      </p:sp>
      <p:graphicFrame>
        <p:nvGraphicFramePr>
          <p:cNvPr id="33" name="Table 32">
            <a:extLst>
              <a:ext uri="{FF2B5EF4-FFF2-40B4-BE49-F238E27FC236}">
                <a16:creationId xmlns:a16="http://schemas.microsoft.com/office/drawing/2014/main" id="{D40C197F-B4A9-F88E-CE64-428E3ED3E59C}"/>
              </a:ext>
            </a:extLst>
          </p:cNvPr>
          <p:cNvGraphicFramePr>
            <a:graphicFrameLocks noGrp="1"/>
          </p:cNvGraphicFramePr>
          <p:nvPr>
            <p:extLst>
              <p:ext uri="{D42A27DB-BD31-4B8C-83A1-F6EECF244321}">
                <p14:modId xmlns:p14="http://schemas.microsoft.com/office/powerpoint/2010/main" val="3209964066"/>
              </p:ext>
            </p:extLst>
          </p:nvPr>
        </p:nvGraphicFramePr>
        <p:xfrm>
          <a:off x="3991338" y="4306090"/>
          <a:ext cx="7756965" cy="1052989"/>
        </p:xfrm>
        <a:graphic>
          <a:graphicData uri="http://schemas.openxmlformats.org/drawingml/2006/table">
            <a:tbl>
              <a:tblPr>
                <a:tableStyleId>{5C22544A-7EE6-4342-B048-85BDC9FD1C3A}</a:tableStyleId>
              </a:tblPr>
              <a:tblGrid>
                <a:gridCol w="7756965">
                  <a:extLst>
                    <a:ext uri="{9D8B030D-6E8A-4147-A177-3AD203B41FA5}">
                      <a16:colId xmlns:a16="http://schemas.microsoft.com/office/drawing/2014/main" val="3116034515"/>
                    </a:ext>
                  </a:extLst>
                </a:gridCol>
              </a:tblGrid>
              <a:tr h="1052989">
                <a:tc>
                  <a:txBody>
                    <a:bodyPr/>
                    <a:lstStyle/>
                    <a:p>
                      <a:pPr marL="342900" indent="-342900" algn="l" fontAlgn="ctr">
                        <a:buAutoNum type="arabicPeriod"/>
                      </a:pPr>
                      <a:r>
                        <a:rPr lang="en-ID" sz="1600" u="none" strike="noStrike">
                          <a:effectLst/>
                        </a:rPr>
                        <a:t>Penurunan PDB sejalan dengan kredit yg termoderasi, FA termoderasi, CA membaik</a:t>
                      </a:r>
                    </a:p>
                    <a:p>
                      <a:pPr marL="342900" indent="-342900" algn="l" fontAlgn="ctr">
                        <a:buAutoNum type="arabicPeriod"/>
                      </a:pPr>
                      <a:r>
                        <a:rPr lang="en-ID" sz="1600" u="none" strike="noStrike">
                          <a:effectLst/>
                        </a:rPr>
                        <a:t>Kenaikan inflasi sejalan dengan NT yg terdepresiasi</a:t>
                      </a:r>
                    </a:p>
                    <a:p>
                      <a:pPr marL="342900" indent="-342900" algn="l" fontAlgn="ctr">
                        <a:buAutoNum type="arabicPeriod"/>
                      </a:pPr>
                      <a:r>
                        <a:rPr lang="en-ID" sz="1600" u="none" strike="noStrike">
                          <a:effectLst/>
                        </a:rPr>
                        <a:t>NT yg terdepresiasi sejalan dengan FA dan OB yang termoderasi</a:t>
                      </a:r>
                    </a:p>
                  </a:txBody>
                  <a:tcPr marL="3301" marR="3301" marT="3301" marB="0" anchor="ctr"/>
                </a:tc>
                <a:extLst>
                  <a:ext uri="{0D108BD9-81ED-4DB2-BD59-A6C34878D82A}">
                    <a16:rowId xmlns:a16="http://schemas.microsoft.com/office/drawing/2014/main" val="1556619822"/>
                  </a:ext>
                </a:extLst>
              </a:tr>
            </a:tbl>
          </a:graphicData>
        </a:graphic>
      </p:graphicFrame>
      <p:pic>
        <p:nvPicPr>
          <p:cNvPr id="4" name="Picture 3">
            <a:extLst>
              <a:ext uri="{FF2B5EF4-FFF2-40B4-BE49-F238E27FC236}">
                <a16:creationId xmlns:a16="http://schemas.microsoft.com/office/drawing/2014/main" id="{01D12162-E3BB-DA38-6918-3D3BC47B05C1}"/>
              </a:ext>
            </a:extLst>
          </p:cNvPr>
          <p:cNvPicPr>
            <a:picLocks noChangeAspect="1"/>
          </p:cNvPicPr>
          <p:nvPr/>
        </p:nvPicPr>
        <p:blipFill>
          <a:blip r:embed="rId3"/>
          <a:stretch>
            <a:fillRect/>
          </a:stretch>
        </p:blipFill>
        <p:spPr>
          <a:xfrm>
            <a:off x="106679" y="897257"/>
            <a:ext cx="3597219" cy="5746611"/>
          </a:xfrm>
          <a:prstGeom prst="rect">
            <a:avLst/>
          </a:prstGeom>
        </p:spPr>
      </p:pic>
      <p:pic>
        <p:nvPicPr>
          <p:cNvPr id="6" name="Picture 5">
            <a:extLst>
              <a:ext uri="{FF2B5EF4-FFF2-40B4-BE49-F238E27FC236}">
                <a16:creationId xmlns:a16="http://schemas.microsoft.com/office/drawing/2014/main" id="{3DC743DA-ACB7-859E-F441-C5AD3C2D1EE1}"/>
              </a:ext>
            </a:extLst>
          </p:cNvPr>
          <p:cNvPicPr>
            <a:picLocks noChangeAspect="1"/>
          </p:cNvPicPr>
          <p:nvPr/>
        </p:nvPicPr>
        <p:blipFill>
          <a:blip r:embed="rId4"/>
          <a:stretch>
            <a:fillRect/>
          </a:stretch>
        </p:blipFill>
        <p:spPr>
          <a:xfrm>
            <a:off x="3991338" y="897257"/>
            <a:ext cx="7756966" cy="2796568"/>
          </a:xfrm>
          <a:prstGeom prst="rect">
            <a:avLst/>
          </a:prstGeom>
        </p:spPr>
      </p:pic>
    </p:spTree>
    <p:extLst>
      <p:ext uri="{BB962C8B-B14F-4D97-AF65-F5344CB8AC3E}">
        <p14:creationId xmlns:p14="http://schemas.microsoft.com/office/powerpoint/2010/main" val="10751316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id-ID" dirty="0"/>
              <a:t>Pengecekan </a:t>
            </a:r>
            <a:r>
              <a:rPr lang="en-US" err="1"/>
              <a:t>konsistensi</a:t>
            </a:r>
            <a:r>
              <a:rPr lang="en-US"/>
              <a:t> </a:t>
            </a:r>
            <a:r>
              <a:rPr lang="id-ID"/>
              <a:t>ARIMBI</a:t>
            </a:r>
            <a:r>
              <a:rPr lang="en-US"/>
              <a:t> - BoR</a:t>
            </a:r>
            <a:endParaRPr lang="en-ID" dirty="0"/>
          </a:p>
        </p:txBody>
      </p:sp>
      <p:pic>
        <p:nvPicPr>
          <p:cNvPr id="5" name="Picture 4">
            <a:extLst>
              <a:ext uri="{FF2B5EF4-FFF2-40B4-BE49-F238E27FC236}">
                <a16:creationId xmlns:a16="http://schemas.microsoft.com/office/drawing/2014/main" id="{BDB3B826-ABCD-D31D-D6E1-789048373CCF}"/>
              </a:ext>
            </a:extLst>
          </p:cNvPr>
          <p:cNvPicPr>
            <a:picLocks noChangeAspect="1"/>
          </p:cNvPicPr>
          <p:nvPr/>
        </p:nvPicPr>
        <p:blipFill>
          <a:blip r:embed="rId3"/>
          <a:stretch>
            <a:fillRect/>
          </a:stretch>
        </p:blipFill>
        <p:spPr>
          <a:xfrm>
            <a:off x="3889397" y="897257"/>
            <a:ext cx="8195923" cy="2796568"/>
          </a:xfrm>
          <a:prstGeom prst="rect">
            <a:avLst/>
          </a:prstGeom>
        </p:spPr>
      </p:pic>
      <p:pic>
        <p:nvPicPr>
          <p:cNvPr id="6" name="Picture 5">
            <a:extLst>
              <a:ext uri="{FF2B5EF4-FFF2-40B4-BE49-F238E27FC236}">
                <a16:creationId xmlns:a16="http://schemas.microsoft.com/office/drawing/2014/main" id="{C89FC5C7-167E-29A0-A000-DE739DD687FE}"/>
              </a:ext>
            </a:extLst>
          </p:cNvPr>
          <p:cNvPicPr>
            <a:picLocks noChangeAspect="1"/>
          </p:cNvPicPr>
          <p:nvPr/>
        </p:nvPicPr>
        <p:blipFill>
          <a:blip r:embed="rId4"/>
          <a:stretch>
            <a:fillRect/>
          </a:stretch>
        </p:blipFill>
        <p:spPr>
          <a:xfrm>
            <a:off x="55879" y="866509"/>
            <a:ext cx="3659593" cy="5835233"/>
          </a:xfrm>
          <a:prstGeom prst="rect">
            <a:avLst/>
          </a:prstGeom>
        </p:spPr>
      </p:pic>
      <p:graphicFrame>
        <p:nvGraphicFramePr>
          <p:cNvPr id="8" name="Table 7">
            <a:extLst>
              <a:ext uri="{FF2B5EF4-FFF2-40B4-BE49-F238E27FC236}">
                <a16:creationId xmlns:a16="http://schemas.microsoft.com/office/drawing/2014/main" id="{33BBDA8B-413A-F75C-41FC-1680EA821D39}"/>
              </a:ext>
            </a:extLst>
          </p:cNvPr>
          <p:cNvGraphicFramePr>
            <a:graphicFrameLocks noGrp="1"/>
          </p:cNvGraphicFramePr>
          <p:nvPr>
            <p:extLst>
              <p:ext uri="{D42A27DB-BD31-4B8C-83A1-F6EECF244321}">
                <p14:modId xmlns:p14="http://schemas.microsoft.com/office/powerpoint/2010/main" val="1313389932"/>
              </p:ext>
            </p:extLst>
          </p:nvPr>
        </p:nvGraphicFramePr>
        <p:xfrm>
          <a:off x="3991338" y="4306091"/>
          <a:ext cx="7976885" cy="1006690"/>
        </p:xfrm>
        <a:graphic>
          <a:graphicData uri="http://schemas.openxmlformats.org/drawingml/2006/table">
            <a:tbl>
              <a:tblPr>
                <a:tableStyleId>{5C22544A-7EE6-4342-B048-85BDC9FD1C3A}</a:tableStyleId>
              </a:tblPr>
              <a:tblGrid>
                <a:gridCol w="7976885">
                  <a:extLst>
                    <a:ext uri="{9D8B030D-6E8A-4147-A177-3AD203B41FA5}">
                      <a16:colId xmlns:a16="http://schemas.microsoft.com/office/drawing/2014/main" val="3116034515"/>
                    </a:ext>
                  </a:extLst>
                </a:gridCol>
              </a:tblGrid>
              <a:tr h="1006690">
                <a:tc>
                  <a:txBody>
                    <a:bodyPr/>
                    <a:lstStyle/>
                    <a:p>
                      <a:pPr marL="342900" indent="-342900" algn="l" fontAlgn="ctr">
                        <a:buAutoNum type="arabicPeriod"/>
                      </a:pPr>
                      <a:r>
                        <a:rPr lang="en-ID" sz="1600" u="none" strike="noStrike">
                          <a:effectLst/>
                        </a:rPr>
                        <a:t>Kenaikan inflasi (interest rate differential turun) sejalan dengan NT yg terdepresiasi</a:t>
                      </a:r>
                    </a:p>
                    <a:p>
                      <a:pPr marL="342900" indent="-342900" algn="l" fontAlgn="ctr">
                        <a:buAutoNum type="arabicPeriod"/>
                      </a:pPr>
                      <a:r>
                        <a:rPr lang="en-ID" sz="1600" u="none" strike="noStrike">
                          <a:effectLst/>
                        </a:rPr>
                        <a:t>Kenaikan inflasi menekan DD -&gt; PDB dan kredit termoderasi, </a:t>
                      </a:r>
                    </a:p>
                    <a:p>
                      <a:pPr marL="342900" indent="-342900" algn="l" fontAlgn="ctr">
                        <a:buAutoNum type="arabicPeriod"/>
                      </a:pPr>
                      <a:r>
                        <a:rPr lang="en-ID" sz="1600" u="none" strike="noStrike">
                          <a:effectLst/>
                        </a:rPr>
                        <a:t>Penurunan PDB, NT Depresiatif -&gt; FA turun, CA membaik</a:t>
                      </a:r>
                    </a:p>
                  </a:txBody>
                  <a:tcPr marL="3301" marR="3301" marT="3301" marB="0" anchor="ctr"/>
                </a:tc>
                <a:extLst>
                  <a:ext uri="{0D108BD9-81ED-4DB2-BD59-A6C34878D82A}">
                    <a16:rowId xmlns:a16="http://schemas.microsoft.com/office/drawing/2014/main" val="1556619822"/>
                  </a:ext>
                </a:extLst>
              </a:tr>
            </a:tbl>
          </a:graphicData>
        </a:graphic>
      </p:graphicFrame>
    </p:spTree>
    <p:extLst>
      <p:ext uri="{BB962C8B-B14F-4D97-AF65-F5344CB8AC3E}">
        <p14:creationId xmlns:p14="http://schemas.microsoft.com/office/powerpoint/2010/main" val="8662027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75DC8-9F0C-C417-9CBC-946E791D45FA}"/>
              </a:ext>
            </a:extLst>
          </p:cNvPr>
          <p:cNvSpPr>
            <a:spLocks noGrp="1"/>
          </p:cNvSpPr>
          <p:nvPr>
            <p:ph type="title"/>
          </p:nvPr>
        </p:nvSpPr>
        <p:spPr/>
        <p:txBody>
          <a:bodyPr/>
          <a:lstStyle/>
          <a:p>
            <a:r>
              <a:rPr lang="en-US" dirty="0" err="1"/>
              <a:t>Pembahasan</a:t>
            </a:r>
            <a:endParaRPr lang="en-ID" dirty="0"/>
          </a:p>
        </p:txBody>
      </p:sp>
      <p:sp>
        <p:nvSpPr>
          <p:cNvPr id="3" name="Content Placeholder 2">
            <a:extLst>
              <a:ext uri="{FF2B5EF4-FFF2-40B4-BE49-F238E27FC236}">
                <a16:creationId xmlns:a16="http://schemas.microsoft.com/office/drawing/2014/main" id="{2827CAF9-786F-34DB-B238-04D2FF986DE5}"/>
              </a:ext>
            </a:extLst>
          </p:cNvPr>
          <p:cNvSpPr>
            <a:spLocks noGrp="1"/>
          </p:cNvSpPr>
          <p:nvPr>
            <p:ph idx="1"/>
          </p:nvPr>
        </p:nvSpPr>
        <p:spPr/>
        <p:txBody>
          <a:bodyPr/>
          <a:lstStyle/>
          <a:p>
            <a:r>
              <a:rPr lang="id-ID" dirty="0"/>
              <a:t>Pengecekan </a:t>
            </a:r>
            <a:r>
              <a:rPr lang="en-US" err="1"/>
              <a:t>konsistensi</a:t>
            </a:r>
            <a:r>
              <a:rPr lang="en-US"/>
              <a:t> </a:t>
            </a:r>
            <a:r>
              <a:rPr lang="id-ID"/>
              <a:t>ARIMBI</a:t>
            </a:r>
            <a:r>
              <a:rPr lang="en-US"/>
              <a:t> - simulasi kebijakan</a:t>
            </a:r>
            <a:endParaRPr lang="en-ID" dirty="0"/>
          </a:p>
        </p:txBody>
      </p:sp>
      <p:pic>
        <p:nvPicPr>
          <p:cNvPr id="27" name="Picture 26">
            <a:extLst>
              <a:ext uri="{FF2B5EF4-FFF2-40B4-BE49-F238E27FC236}">
                <a16:creationId xmlns:a16="http://schemas.microsoft.com/office/drawing/2014/main" id="{8C4E5960-1279-F7EC-2E27-5D06281436C0}"/>
              </a:ext>
            </a:extLst>
          </p:cNvPr>
          <p:cNvPicPr>
            <a:picLocks noChangeAspect="1"/>
          </p:cNvPicPr>
          <p:nvPr/>
        </p:nvPicPr>
        <p:blipFill>
          <a:blip r:embed="rId3"/>
          <a:stretch>
            <a:fillRect/>
          </a:stretch>
        </p:blipFill>
        <p:spPr>
          <a:xfrm>
            <a:off x="4151740" y="897257"/>
            <a:ext cx="7984380" cy="2372717"/>
          </a:xfrm>
          <a:prstGeom prst="rect">
            <a:avLst/>
          </a:prstGeom>
        </p:spPr>
      </p:pic>
      <p:pic>
        <p:nvPicPr>
          <p:cNvPr id="31" name="Picture 30">
            <a:extLst>
              <a:ext uri="{FF2B5EF4-FFF2-40B4-BE49-F238E27FC236}">
                <a16:creationId xmlns:a16="http://schemas.microsoft.com/office/drawing/2014/main" id="{DFEBC68F-46EA-58F1-809D-B2FA9C4D92DA}"/>
              </a:ext>
            </a:extLst>
          </p:cNvPr>
          <p:cNvPicPr>
            <a:picLocks noChangeAspect="1"/>
          </p:cNvPicPr>
          <p:nvPr/>
        </p:nvPicPr>
        <p:blipFill>
          <a:blip r:embed="rId4"/>
          <a:stretch>
            <a:fillRect/>
          </a:stretch>
        </p:blipFill>
        <p:spPr>
          <a:xfrm>
            <a:off x="189646" y="897257"/>
            <a:ext cx="3908120" cy="5722204"/>
          </a:xfrm>
          <a:prstGeom prst="rect">
            <a:avLst/>
          </a:prstGeom>
        </p:spPr>
      </p:pic>
      <p:graphicFrame>
        <p:nvGraphicFramePr>
          <p:cNvPr id="33" name="Table 32">
            <a:extLst>
              <a:ext uri="{FF2B5EF4-FFF2-40B4-BE49-F238E27FC236}">
                <a16:creationId xmlns:a16="http://schemas.microsoft.com/office/drawing/2014/main" id="{D40C197F-B4A9-F88E-CE64-428E3ED3E59C}"/>
              </a:ext>
            </a:extLst>
          </p:cNvPr>
          <p:cNvGraphicFramePr>
            <a:graphicFrameLocks noGrp="1"/>
          </p:cNvGraphicFramePr>
          <p:nvPr/>
        </p:nvGraphicFramePr>
        <p:xfrm>
          <a:off x="4467792" y="4144042"/>
          <a:ext cx="3333546" cy="1222501"/>
        </p:xfrm>
        <a:graphic>
          <a:graphicData uri="http://schemas.openxmlformats.org/drawingml/2006/table">
            <a:tbl>
              <a:tblPr>
                <a:tableStyleId>{5C22544A-7EE6-4342-B048-85BDC9FD1C3A}</a:tableStyleId>
              </a:tblPr>
              <a:tblGrid>
                <a:gridCol w="3333546">
                  <a:extLst>
                    <a:ext uri="{9D8B030D-6E8A-4147-A177-3AD203B41FA5}">
                      <a16:colId xmlns:a16="http://schemas.microsoft.com/office/drawing/2014/main" val="3116034515"/>
                    </a:ext>
                  </a:extLst>
                </a:gridCol>
              </a:tblGrid>
              <a:tr h="971968">
                <a:tc>
                  <a:txBody>
                    <a:bodyPr/>
                    <a:lstStyle/>
                    <a:p>
                      <a:pPr algn="l" fontAlgn="ctr"/>
                      <a:r>
                        <a:rPr lang="en-ID" sz="1600" u="none" strike="noStrike" dirty="0">
                          <a:effectLst/>
                        </a:rPr>
                        <a:t>BI7DRR naik -&gt; NT </a:t>
                      </a:r>
                      <a:r>
                        <a:rPr lang="en-ID" sz="1600" u="none" strike="noStrike" dirty="0" err="1">
                          <a:effectLst/>
                        </a:rPr>
                        <a:t>apresiasi</a:t>
                      </a:r>
                      <a:r>
                        <a:rPr lang="en-ID" sz="1600" u="none" strike="noStrike" dirty="0">
                          <a:effectLst/>
                        </a:rPr>
                        <a:t> </a:t>
                      </a:r>
                      <a:r>
                        <a:rPr lang="en-ID" sz="1600" u="none" strike="noStrike" dirty="0" err="1">
                          <a:effectLst/>
                        </a:rPr>
                        <a:t>efek</a:t>
                      </a:r>
                      <a:r>
                        <a:rPr lang="en-ID" sz="1600" u="none" strike="noStrike" dirty="0">
                          <a:effectLst/>
                        </a:rPr>
                        <a:t> </a:t>
                      </a:r>
                      <a:r>
                        <a:rPr lang="en-ID" sz="1600" u="none" strike="noStrike" dirty="0" err="1">
                          <a:effectLst/>
                        </a:rPr>
                        <a:t>dari</a:t>
                      </a:r>
                      <a:r>
                        <a:rPr lang="en-ID" sz="1600" u="none" strike="noStrike" dirty="0">
                          <a:effectLst/>
                        </a:rPr>
                        <a:t> interest rate differential -&gt; capital flow </a:t>
                      </a:r>
                      <a:r>
                        <a:rPr lang="en-ID" sz="1600" u="none" strike="noStrike" dirty="0" err="1">
                          <a:effectLst/>
                        </a:rPr>
                        <a:t>membaik</a:t>
                      </a:r>
                      <a:r>
                        <a:rPr lang="en-ID" sz="1600" u="none" strike="noStrike" dirty="0">
                          <a:effectLst/>
                        </a:rPr>
                        <a:t> (real interest rate naik) -&gt; PDB </a:t>
                      </a:r>
                      <a:r>
                        <a:rPr lang="en-ID" sz="1600" u="none" strike="noStrike" dirty="0" err="1">
                          <a:effectLst/>
                        </a:rPr>
                        <a:t>tertekan</a:t>
                      </a:r>
                      <a:r>
                        <a:rPr lang="en-ID" sz="1600" u="none" strike="noStrike" dirty="0">
                          <a:effectLst/>
                        </a:rPr>
                        <a:t>, </a:t>
                      </a:r>
                      <a:r>
                        <a:rPr lang="en-ID" sz="1600" u="none" strike="noStrike" dirty="0" err="1">
                          <a:effectLst/>
                        </a:rPr>
                        <a:t>kredit</a:t>
                      </a:r>
                      <a:r>
                        <a:rPr lang="en-ID" sz="1600" u="none" strike="noStrike" dirty="0">
                          <a:effectLst/>
                        </a:rPr>
                        <a:t> </a:t>
                      </a:r>
                      <a:r>
                        <a:rPr lang="en-ID" sz="1600" u="none" strike="noStrike" dirty="0" err="1">
                          <a:effectLst/>
                        </a:rPr>
                        <a:t>menurun</a:t>
                      </a:r>
                      <a:r>
                        <a:rPr lang="en-ID" sz="1600" u="none" strike="noStrike" dirty="0">
                          <a:effectLst/>
                        </a:rPr>
                        <a:t> -&gt; </a:t>
                      </a:r>
                      <a:r>
                        <a:rPr lang="en-ID" sz="1600" u="none" strike="noStrike" dirty="0" err="1">
                          <a:effectLst/>
                        </a:rPr>
                        <a:t>Inflasi</a:t>
                      </a:r>
                      <a:r>
                        <a:rPr lang="en-ID" sz="1600" u="none" strike="noStrike" dirty="0">
                          <a:effectLst/>
                        </a:rPr>
                        <a:t> </a:t>
                      </a:r>
                      <a:r>
                        <a:rPr lang="en-ID" sz="1600" u="none" strike="noStrike" dirty="0" err="1">
                          <a:effectLst/>
                        </a:rPr>
                        <a:t>ikut</a:t>
                      </a:r>
                      <a:r>
                        <a:rPr lang="en-ID" sz="1600" u="none" strike="noStrike" dirty="0">
                          <a:effectLst/>
                        </a:rPr>
                        <a:t> </a:t>
                      </a:r>
                      <a:r>
                        <a:rPr lang="en-ID" sz="1600" u="none" strike="noStrike" dirty="0" err="1">
                          <a:effectLst/>
                        </a:rPr>
                        <a:t>tertahan</a:t>
                      </a:r>
                      <a:r>
                        <a:rPr lang="en-ID" sz="1600" u="none" strike="noStrike" dirty="0">
                          <a:effectLst/>
                        </a:rPr>
                        <a:t>, CA </a:t>
                      </a:r>
                      <a:r>
                        <a:rPr lang="en-ID" sz="1600" u="none" strike="noStrike" dirty="0" err="1">
                          <a:effectLst/>
                        </a:rPr>
                        <a:t>membaik</a:t>
                      </a:r>
                      <a:r>
                        <a:rPr lang="en-ID" sz="1600" u="none" strike="noStrike" dirty="0">
                          <a:effectLst/>
                        </a:rPr>
                        <a:t> (PDB </a:t>
                      </a:r>
                      <a:r>
                        <a:rPr lang="en-ID" sz="1600" u="none" strike="noStrike" dirty="0" err="1">
                          <a:effectLst/>
                        </a:rPr>
                        <a:t>lbh</a:t>
                      </a:r>
                      <a:r>
                        <a:rPr lang="en-ID" sz="1600" u="none" strike="noStrike" dirty="0">
                          <a:effectLst/>
                        </a:rPr>
                        <a:t> </a:t>
                      </a:r>
                      <a:r>
                        <a:rPr lang="en-ID" sz="1600" u="none" strike="noStrike" dirty="0" err="1">
                          <a:effectLst/>
                        </a:rPr>
                        <a:t>rendah</a:t>
                      </a:r>
                      <a:r>
                        <a:rPr lang="en-ID" sz="1600" u="none" strike="noStrike" dirty="0">
                          <a:effectLst/>
                        </a:rPr>
                        <a:t>)</a:t>
                      </a:r>
                      <a:endParaRPr lang="en-ID" sz="1600" b="0" i="0" u="none" strike="noStrike" dirty="0">
                        <a:solidFill>
                          <a:srgbClr val="000000"/>
                        </a:solidFill>
                        <a:effectLst/>
                        <a:latin typeface="Calibri" panose="020F0502020204030204" pitchFamily="34" charset="0"/>
                      </a:endParaRPr>
                    </a:p>
                  </a:txBody>
                  <a:tcPr marL="3301" marR="3301" marT="3301" marB="0" anchor="ctr"/>
                </a:tc>
                <a:extLst>
                  <a:ext uri="{0D108BD9-81ED-4DB2-BD59-A6C34878D82A}">
                    <a16:rowId xmlns:a16="http://schemas.microsoft.com/office/drawing/2014/main" val="1556619822"/>
                  </a:ext>
                </a:extLst>
              </a:tr>
            </a:tbl>
          </a:graphicData>
        </a:graphic>
      </p:graphicFrame>
      <p:graphicFrame>
        <p:nvGraphicFramePr>
          <p:cNvPr id="34" name="Table 33">
            <a:extLst>
              <a:ext uri="{FF2B5EF4-FFF2-40B4-BE49-F238E27FC236}">
                <a16:creationId xmlns:a16="http://schemas.microsoft.com/office/drawing/2014/main" id="{F64A6230-3BDB-399D-0109-A6EC30050118}"/>
              </a:ext>
            </a:extLst>
          </p:cNvPr>
          <p:cNvGraphicFramePr>
            <a:graphicFrameLocks noGrp="1"/>
          </p:cNvGraphicFramePr>
          <p:nvPr/>
        </p:nvGraphicFramePr>
        <p:xfrm>
          <a:off x="8343700" y="4123220"/>
          <a:ext cx="3612652" cy="2196768"/>
        </p:xfrm>
        <a:graphic>
          <a:graphicData uri="http://schemas.openxmlformats.org/drawingml/2006/table">
            <a:tbl>
              <a:tblPr>
                <a:tableStyleId>{5C22544A-7EE6-4342-B048-85BDC9FD1C3A}</a:tableStyleId>
              </a:tblPr>
              <a:tblGrid>
                <a:gridCol w="3612652">
                  <a:extLst>
                    <a:ext uri="{9D8B030D-6E8A-4147-A177-3AD203B41FA5}">
                      <a16:colId xmlns:a16="http://schemas.microsoft.com/office/drawing/2014/main" val="3314656578"/>
                    </a:ext>
                  </a:extLst>
                </a:gridCol>
              </a:tblGrid>
              <a:tr h="1222501">
                <a:tc>
                  <a:txBody>
                    <a:bodyPr/>
                    <a:lstStyle/>
                    <a:p>
                      <a:pPr algn="just" fontAlgn="ctr"/>
                      <a:r>
                        <a:rPr lang="en-ID" sz="1600" u="none" strike="noStrike" kern="1200" dirty="0">
                          <a:solidFill>
                            <a:schemeClr val="dk1"/>
                          </a:solidFill>
                          <a:effectLst/>
                          <a:latin typeface="+mn-lt"/>
                          <a:ea typeface="+mn-ea"/>
                          <a:cs typeface="+mn-cs"/>
                        </a:rPr>
                        <a:t>GWM naik -&gt; </a:t>
                      </a:r>
                      <a:r>
                        <a:rPr lang="en-ID" sz="1600" u="none" strike="noStrike" kern="1200" dirty="0" err="1">
                          <a:solidFill>
                            <a:schemeClr val="dk1"/>
                          </a:solidFill>
                          <a:effectLst/>
                          <a:latin typeface="+mn-lt"/>
                          <a:ea typeface="+mn-ea"/>
                          <a:cs typeface="+mn-cs"/>
                        </a:rPr>
                        <a:t>menurunkan</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kredit</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krn</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likuiditas</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perbankan</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berkurang</a:t>
                      </a:r>
                      <a:r>
                        <a:rPr lang="en-ID" sz="1600" u="none" strike="noStrike" kern="1200" dirty="0">
                          <a:solidFill>
                            <a:schemeClr val="dk1"/>
                          </a:solidFill>
                          <a:effectLst/>
                          <a:latin typeface="+mn-lt"/>
                          <a:ea typeface="+mn-ea"/>
                          <a:cs typeface="+mn-cs"/>
                        </a:rPr>
                        <a:t> -&gt; PDB &amp; </a:t>
                      </a:r>
                      <a:r>
                        <a:rPr lang="en-ID" sz="1600" u="none" strike="noStrike" kern="1200" dirty="0" err="1">
                          <a:solidFill>
                            <a:schemeClr val="dk1"/>
                          </a:solidFill>
                          <a:effectLst/>
                          <a:latin typeface="+mn-lt"/>
                          <a:ea typeface="+mn-ea"/>
                          <a:cs typeface="+mn-cs"/>
                        </a:rPr>
                        <a:t>Inflasi</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turun</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karena</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kredit</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turun</a:t>
                      </a:r>
                      <a:r>
                        <a:rPr lang="en-ID" sz="1600" u="none" strike="noStrike" kern="1200" dirty="0">
                          <a:solidFill>
                            <a:schemeClr val="dk1"/>
                          </a:solidFill>
                          <a:effectLst/>
                          <a:latin typeface="+mn-lt"/>
                          <a:ea typeface="+mn-ea"/>
                          <a:cs typeface="+mn-cs"/>
                        </a:rPr>
                        <a:t> -&gt; CA </a:t>
                      </a:r>
                      <a:r>
                        <a:rPr lang="en-ID" sz="1600" u="none" strike="noStrike" kern="1200" dirty="0" err="1">
                          <a:solidFill>
                            <a:schemeClr val="dk1"/>
                          </a:solidFill>
                          <a:effectLst/>
                          <a:latin typeface="+mn-lt"/>
                          <a:ea typeface="+mn-ea"/>
                          <a:cs typeface="+mn-cs"/>
                        </a:rPr>
                        <a:t>membaik</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karena</a:t>
                      </a:r>
                      <a:r>
                        <a:rPr lang="en-ID" sz="1600" u="none" strike="noStrike" kern="1200" dirty="0">
                          <a:solidFill>
                            <a:schemeClr val="dk1"/>
                          </a:solidFill>
                          <a:effectLst/>
                          <a:latin typeface="+mn-lt"/>
                          <a:ea typeface="+mn-ea"/>
                          <a:cs typeface="+mn-cs"/>
                        </a:rPr>
                        <a:t> PDB </a:t>
                      </a:r>
                      <a:r>
                        <a:rPr lang="en-ID" sz="1600" u="none" strike="noStrike" kern="1200" dirty="0" err="1">
                          <a:solidFill>
                            <a:schemeClr val="dk1"/>
                          </a:solidFill>
                          <a:effectLst/>
                          <a:latin typeface="+mn-lt"/>
                          <a:ea typeface="+mn-ea"/>
                          <a:cs typeface="+mn-cs"/>
                        </a:rPr>
                        <a:t>turun</a:t>
                      </a:r>
                      <a:r>
                        <a:rPr lang="en-ID" sz="1600" u="none" strike="noStrike" kern="1200" dirty="0">
                          <a:solidFill>
                            <a:schemeClr val="dk1"/>
                          </a:solidFill>
                          <a:effectLst/>
                          <a:latin typeface="+mn-lt"/>
                          <a:ea typeface="+mn-ea"/>
                          <a:cs typeface="+mn-cs"/>
                        </a:rPr>
                        <a:t>, NT </a:t>
                      </a:r>
                      <a:r>
                        <a:rPr lang="en-ID" sz="1600" u="none" strike="noStrike" kern="1200" dirty="0" err="1">
                          <a:solidFill>
                            <a:schemeClr val="dk1"/>
                          </a:solidFill>
                          <a:effectLst/>
                          <a:latin typeface="+mn-lt"/>
                          <a:ea typeface="+mn-ea"/>
                          <a:cs typeface="+mn-cs"/>
                        </a:rPr>
                        <a:t>apresiasi</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karena</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aspek</a:t>
                      </a:r>
                      <a:r>
                        <a:rPr lang="en-ID" sz="1600" u="none" strike="noStrike" kern="1200" dirty="0">
                          <a:solidFill>
                            <a:schemeClr val="dk1"/>
                          </a:solidFill>
                          <a:effectLst/>
                          <a:latin typeface="+mn-lt"/>
                          <a:ea typeface="+mn-ea"/>
                          <a:cs typeface="+mn-cs"/>
                        </a:rPr>
                        <a:t> confident yang </a:t>
                      </a:r>
                      <a:r>
                        <a:rPr lang="en-ID" sz="1600" u="none" strike="noStrike" kern="1200" dirty="0" err="1">
                          <a:solidFill>
                            <a:schemeClr val="dk1"/>
                          </a:solidFill>
                          <a:effectLst/>
                          <a:latin typeface="+mn-lt"/>
                          <a:ea typeface="+mn-ea"/>
                          <a:cs typeface="+mn-cs"/>
                        </a:rPr>
                        <a:t>diberikan</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kepada</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pelaku</a:t>
                      </a:r>
                      <a:r>
                        <a:rPr lang="en-ID" sz="1600" u="none" strike="noStrike" kern="1200" dirty="0">
                          <a:solidFill>
                            <a:schemeClr val="dk1"/>
                          </a:solidFill>
                          <a:effectLst/>
                          <a:latin typeface="+mn-lt"/>
                          <a:ea typeface="+mn-ea"/>
                          <a:cs typeface="+mn-cs"/>
                        </a:rPr>
                        <a:t> pasar </a:t>
                      </a:r>
                      <a:r>
                        <a:rPr lang="en-ID" sz="1600" u="none" strike="noStrike" kern="1200" dirty="0" err="1">
                          <a:solidFill>
                            <a:schemeClr val="dk1"/>
                          </a:solidFill>
                          <a:effectLst/>
                          <a:latin typeface="+mn-lt"/>
                          <a:ea typeface="+mn-ea"/>
                          <a:cs typeface="+mn-cs"/>
                        </a:rPr>
                        <a:t>melalui</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diberlakukannya</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kebijakan</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penyerapan</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likuiditas</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signaling</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normalisasi</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kebijakan</a:t>
                      </a:r>
                      <a:r>
                        <a:rPr lang="en-ID" sz="1600" u="none" strike="noStrike" kern="1200" dirty="0">
                          <a:solidFill>
                            <a:schemeClr val="dk1"/>
                          </a:solidFill>
                          <a:effectLst/>
                          <a:latin typeface="+mn-lt"/>
                          <a:ea typeface="+mn-ea"/>
                          <a:cs typeface="+mn-cs"/>
                        </a:rPr>
                        <a:t> </a:t>
                      </a:r>
                      <a:r>
                        <a:rPr lang="en-ID" sz="1600" u="none" strike="noStrike" kern="1200" dirty="0" err="1">
                          <a:solidFill>
                            <a:schemeClr val="dk1"/>
                          </a:solidFill>
                          <a:effectLst/>
                          <a:latin typeface="+mn-lt"/>
                          <a:ea typeface="+mn-ea"/>
                          <a:cs typeface="+mn-cs"/>
                        </a:rPr>
                        <a:t>moneter</a:t>
                      </a:r>
                      <a:r>
                        <a:rPr lang="en-ID" sz="1600" u="none" strike="noStrike" kern="1200" dirty="0">
                          <a:solidFill>
                            <a:schemeClr val="dk1"/>
                          </a:solidFill>
                          <a:effectLst/>
                          <a:latin typeface="+mn-lt"/>
                          <a:ea typeface="+mn-ea"/>
                          <a:cs typeface="+mn-cs"/>
                        </a:rPr>
                        <a:t>), FA naik</a:t>
                      </a:r>
                    </a:p>
                  </a:txBody>
                  <a:tcPr marL="2208" marR="2208" marT="2208" marB="0" anchor="ctr"/>
                </a:tc>
                <a:extLst>
                  <a:ext uri="{0D108BD9-81ED-4DB2-BD59-A6C34878D82A}">
                    <a16:rowId xmlns:a16="http://schemas.microsoft.com/office/drawing/2014/main" val="3432934731"/>
                  </a:ext>
                </a:extLst>
              </a:tr>
            </a:tbl>
          </a:graphicData>
        </a:graphic>
      </p:graphicFrame>
      <p:sp>
        <p:nvSpPr>
          <p:cNvPr id="36" name="TextBox 35">
            <a:extLst>
              <a:ext uri="{FF2B5EF4-FFF2-40B4-BE49-F238E27FC236}">
                <a16:creationId xmlns:a16="http://schemas.microsoft.com/office/drawing/2014/main" id="{D4A25C10-F063-5609-F246-B23089B4435A}"/>
              </a:ext>
            </a:extLst>
          </p:cNvPr>
          <p:cNvSpPr txBox="1"/>
          <p:nvPr/>
        </p:nvSpPr>
        <p:spPr>
          <a:xfrm>
            <a:off x="4365214" y="3758359"/>
            <a:ext cx="3333545" cy="369332"/>
          </a:xfrm>
          <a:prstGeom prst="rect">
            <a:avLst/>
          </a:prstGeom>
          <a:noFill/>
        </p:spPr>
        <p:txBody>
          <a:bodyPr wrap="square">
            <a:spAutoFit/>
          </a:bodyPr>
          <a:lstStyle/>
          <a:p>
            <a:r>
              <a:rPr lang="en-ID" b="1"/>
              <a:t>Transmisi kenaikan BI7DRR </a:t>
            </a:r>
            <a:endParaRPr lang="en-ID" b="1" dirty="0"/>
          </a:p>
        </p:txBody>
      </p:sp>
      <p:sp>
        <p:nvSpPr>
          <p:cNvPr id="38" name="TextBox 37">
            <a:extLst>
              <a:ext uri="{FF2B5EF4-FFF2-40B4-BE49-F238E27FC236}">
                <a16:creationId xmlns:a16="http://schemas.microsoft.com/office/drawing/2014/main" id="{6E39C68F-C888-FDFF-39CE-F49C0CB45770}"/>
              </a:ext>
            </a:extLst>
          </p:cNvPr>
          <p:cNvSpPr txBox="1"/>
          <p:nvPr/>
        </p:nvSpPr>
        <p:spPr>
          <a:xfrm>
            <a:off x="8237493" y="3753888"/>
            <a:ext cx="3418213" cy="369332"/>
          </a:xfrm>
          <a:prstGeom prst="rect">
            <a:avLst/>
          </a:prstGeom>
          <a:noFill/>
        </p:spPr>
        <p:txBody>
          <a:bodyPr wrap="square">
            <a:spAutoFit/>
          </a:bodyPr>
          <a:lstStyle/>
          <a:p>
            <a:r>
              <a:rPr lang="en-ID" b="1" dirty="0" err="1"/>
              <a:t>Transmisi</a:t>
            </a:r>
            <a:r>
              <a:rPr lang="en-ID" b="1" dirty="0"/>
              <a:t> </a:t>
            </a:r>
            <a:r>
              <a:rPr lang="en-ID" b="1" dirty="0" err="1"/>
              <a:t>kenaikan</a:t>
            </a:r>
            <a:r>
              <a:rPr lang="en-ID" b="1" dirty="0"/>
              <a:t> GWM</a:t>
            </a:r>
          </a:p>
        </p:txBody>
      </p:sp>
    </p:spTree>
    <p:extLst>
      <p:ext uri="{BB962C8B-B14F-4D97-AF65-F5344CB8AC3E}">
        <p14:creationId xmlns:p14="http://schemas.microsoft.com/office/powerpoint/2010/main" val="2208441899"/>
      </p:ext>
    </p:extLst>
  </p:cSld>
  <p:clrMapOvr>
    <a:masterClrMapping/>
  </p:clrMapOvr>
</p:sld>
</file>

<file path=ppt/theme/theme1.xml><?xml version="1.0" encoding="utf-8"?>
<a:theme xmlns:a="http://schemas.openxmlformats.org/drawingml/2006/main" name="1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AD72E4DF3FEBC4D81F2B055AA5ECEBE" ma:contentTypeVersion="31" ma:contentTypeDescription="Create a new document." ma:contentTypeScope="" ma:versionID="fad624a64144e43c70c1b14f1655e11a">
  <xsd:schema xmlns:xsd="http://www.w3.org/2001/XMLSchema" xmlns:xs="http://www.w3.org/2001/XMLSchema" xmlns:p="http://schemas.microsoft.com/office/2006/metadata/properties" xmlns:ns2="28b2a911-cfae-4003-ab2a-5aba8d4e8f17" xmlns:ns3="0f922f90-e7d9-433b-bea7-fe2a3206c4e0" targetNamespace="http://schemas.microsoft.com/office/2006/metadata/properties" ma:root="true" ma:fieldsID="e5e41e513dcf2fe716fcbe6b5cee93e2" ns2:_="" ns3:_="">
    <xsd:import namespace="28b2a911-cfae-4003-ab2a-5aba8d4e8f17"/>
    <xsd:import namespace="0f922f90-e7d9-433b-bea7-fe2a3206c4e0"/>
    <xsd:element name="properties">
      <xsd:complexType>
        <xsd:sequence>
          <xsd:element name="documentManagement">
            <xsd:complexType>
              <xsd:all>
                <xsd:element ref="ns2:nomorDokumen"/>
                <xsd:element ref="ns2:namaDokumen"/>
                <xsd:element ref="ns2:tipeDokumen"/>
                <xsd:element ref="ns2:perihal" minOccurs="0"/>
                <xsd:element ref="ns2:kepada" minOccurs="0"/>
                <xsd:element ref="ns2:dari" minOccurs="0"/>
                <xsd:element ref="ns2:tanggalBuat"/>
                <xsd:element ref="ns2:tanggalPenyetujuan" minOccurs="0"/>
                <xsd:element ref="ns2:tanggalPenomoran" minOccurs="0"/>
                <xsd:element ref="ns2:penyusun"/>
                <xsd:element ref="ns2:keterangan" minOccurs="0"/>
                <xsd:element ref="ns2:retensiInformasi" minOccurs="0"/>
                <xsd:element ref="ns2:keyword" minOccurs="0"/>
                <xsd:element ref="ns2:statusDokumen" minOccurs="0"/>
                <xsd:element ref="ns2:je886537df5e47febbdf2af4b7d5b337" minOccurs="0"/>
                <xsd:element ref="ns3:TaxCatchAll" minOccurs="0"/>
                <xsd:element ref="ns2:retensiInformasi_x003a_id_klasifikasi" minOccurs="0"/>
                <xsd:element ref="ns2:retensiInformasi_x003a_kode_klasifikasi" minOccurs="0"/>
                <xsd:element ref="ns2:retensiInformasi_x003a_deskripsi" minOccurs="0"/>
                <xsd:element ref="ns2:retensiInformasi_x003a_jenis_dok_arsip" minOccurs="0"/>
                <xsd:element ref="ns2:statusDokumen_x003a_StatusDokumen" minOccurs="0"/>
                <xsd:element ref="ns2:statusDokumen_x003a_idStatusDokumen"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b2a911-cfae-4003-ab2a-5aba8d4e8f17" elementFormDefault="qualified">
    <xsd:import namespace="http://schemas.microsoft.com/office/2006/documentManagement/types"/>
    <xsd:import namespace="http://schemas.microsoft.com/office/infopath/2007/PartnerControls"/>
    <xsd:element name="nomorDokumen" ma:index="2" ma:displayName="nomorDokumen" ma:indexed="true" ma:internalName="nomorDokumen">
      <xsd:simpleType>
        <xsd:restriction base="dms:Text">
          <xsd:maxLength value="255"/>
        </xsd:restriction>
      </xsd:simpleType>
    </xsd:element>
    <xsd:element name="namaDokumen" ma:index="3" ma:displayName="namaDokumen" ma:indexed="true" ma:internalName="namaDokumen">
      <xsd:simpleType>
        <xsd:restriction base="dms:Text">
          <xsd:maxLength value="255"/>
        </xsd:restriction>
      </xsd:simpleType>
    </xsd:element>
    <xsd:element name="tipeDokumen" ma:index="5" ma:displayName="tipeDokumen" ma:list="{b34dfd83-f992-48ad-87ac-40d228be6e51}" ma:internalName="tipeDokumen" ma:showField="Name">
      <xsd:simpleType>
        <xsd:restriction base="dms:Lookup"/>
      </xsd:simpleType>
    </xsd:element>
    <xsd:element name="perihal" ma:index="6" nillable="true" ma:displayName="perihal" ma:internalName="perihal">
      <xsd:simpleType>
        <xsd:restriction base="dms:Note">
          <xsd:maxLength value="255"/>
        </xsd:restriction>
      </xsd:simpleType>
    </xsd:element>
    <xsd:element name="kepada" ma:index="7" nillable="true" ma:displayName="kepada" ma:list="UserInfo" ma:SharePointGroup="0" ma:internalName="kepada"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ari" ma:index="8" nillable="true" ma:displayName="dari" ma:list="UserInfo" ma:SharePointGroup="0" ma:internalName="dari"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tanggalBuat" ma:index="9" ma:displayName="tanggalBuat" ma:format="DateOnly" ma:internalName="tanggalBuat">
      <xsd:simpleType>
        <xsd:restriction base="dms:DateTime"/>
      </xsd:simpleType>
    </xsd:element>
    <xsd:element name="tanggalPenyetujuan" ma:index="10" nillable="true" ma:displayName="tanggalPenyetujuan" ma:format="DateOnly" ma:internalName="tanggalPenyetujuan">
      <xsd:simpleType>
        <xsd:restriction base="dms:DateTime"/>
      </xsd:simpleType>
    </xsd:element>
    <xsd:element name="tanggalPenomoran" ma:index="11" nillable="true" ma:displayName="tanggalPenomoran" ma:format="DateOnly" ma:internalName="tanggalPenomoran">
      <xsd:simpleType>
        <xsd:restriction base="dms:DateTime"/>
      </xsd:simpleType>
    </xsd:element>
    <xsd:element name="penyusun" ma:index="12" ma:displayName="penyusun" ma:list="UserInfo" ma:SharePointGroup="0" ma:internalName="penyusun" ma:showField="ImnName">
      <xsd:complexType>
        <xsd:complexContent>
          <xsd:extension base="dms:User">
            <xsd:sequence>
              <xsd:element name="UserInfo" minOccurs="0" maxOccurs="unbounded">
                <xsd:complexType>
                  <xsd:sequence>
                    <xsd:element name="DisplayName" type="xsd:string" minOccurs="0"/>
                    <xsd:element name="AccountId" type="dms:UserId" minOccurs="0"/>
                    <xsd:element name="AccountType" type="xsd:string" minOccurs="0"/>
                  </xsd:sequence>
                </xsd:complexType>
              </xsd:element>
            </xsd:sequence>
          </xsd:extension>
        </xsd:complexContent>
      </xsd:complexType>
    </xsd:element>
    <xsd:element name="keterangan" ma:index="13" nillable="true" ma:displayName="keterangan" ma:internalName="keterangan">
      <xsd:simpleType>
        <xsd:restriction base="dms:Note">
          <xsd:maxLength value="255"/>
        </xsd:restriction>
      </xsd:simpleType>
    </xsd:element>
    <xsd:element name="retensiInformasi" ma:index="14" nillable="true" ma:displayName="retensiInformasi" ma:list="{9c9879db-5b5e-4772-a50e-5c2d0465296d}" ma:internalName="retensiInformasi" ma:showField="id_klasifikasi">
      <xsd:simpleType>
        <xsd:restriction base="dms:Lookup"/>
      </xsd:simpleType>
    </xsd:element>
    <xsd:element name="keyword" ma:index="15" nillable="true" ma:displayName="keyword" ma:internalName="keyword">
      <xsd:simpleType>
        <xsd:restriction base="dms:Text">
          <xsd:maxLength value="255"/>
        </xsd:restriction>
      </xsd:simpleType>
    </xsd:element>
    <xsd:element name="statusDokumen" ma:index="16" nillable="true" ma:displayName="statusDokumen" ma:list="{ae98b583-042e-4a67-859f-ae82cea3126e}" ma:internalName="statusDokumen" ma:showField="Dimensi">
      <xsd:simpleType>
        <xsd:restriction base="dms:Lookup"/>
      </xsd:simpleType>
    </xsd:element>
    <xsd:element name="je886537df5e47febbdf2af4b7d5b337" ma:index="19" ma:taxonomy="true" ma:internalName="je886537df5e47febbdf2af4b7d5b337" ma:taxonomyFieldName="idInformasi" ma:displayName="idInformasi" ma:readOnly="false" ma:default="" ma:fieldId="{3e886537-df5e-47fe-bbdf-2af4b7d5b337}" ma:taxonomyMulti="true" ma:sspId="11303b5c-8fee-4bf9-8c55-42c12b639652" ma:termSetId="44b1a2cb-3ec3-46e6-ba29-337415ca1ed3" ma:anchorId="b1d0561e-b0f0-43be-93eb-52817451cdb1" ma:open="false" ma:isKeyword="false">
      <xsd:complexType>
        <xsd:sequence>
          <xsd:element ref="pc:Terms" minOccurs="0" maxOccurs="1"/>
        </xsd:sequence>
      </xsd:complexType>
    </xsd:element>
    <xsd:element name="retensiInformasi_x003a_id_klasifikasi" ma:index="21" nillable="true" ma:displayName="retensiInformasi:id_klasifikasi" ma:list="{9c9879db-5b5e-4772-a50e-5c2d0465296d}" ma:internalName="retensiInformasi_x003a_id_klasifikasi" ma:readOnly="true" ma:showField="id_klasifikasi" ma:web="0f922f90-e7d9-433b-bea7-fe2a3206c4e0">
      <xsd:simpleType>
        <xsd:restriction base="dms:Lookup"/>
      </xsd:simpleType>
    </xsd:element>
    <xsd:element name="retensiInformasi_x003a_kode_klasifikasi" ma:index="22" nillable="true" ma:displayName="retensiInformasi:kode_klasifikasi" ma:list="{9c9879db-5b5e-4772-a50e-5c2d0465296d}" ma:internalName="retensiInformasi_x003a_kode_klasifikasi" ma:readOnly="true" ma:showField="kode_klasifikasi" ma:web="0f922f90-e7d9-433b-bea7-fe2a3206c4e0">
      <xsd:simpleType>
        <xsd:restriction base="dms:Lookup"/>
      </xsd:simpleType>
    </xsd:element>
    <xsd:element name="retensiInformasi_x003a_deskripsi" ma:index="23" nillable="true" ma:displayName="retensiInformasi:deskripsi" ma:list="{9c9879db-5b5e-4772-a50e-5c2d0465296d}" ma:internalName="retensiInformasi_x003a_deskripsi" ma:readOnly="true" ma:showField="deskripsi" ma:web="0f922f90-e7d9-433b-bea7-fe2a3206c4e0">
      <xsd:simpleType>
        <xsd:restriction base="dms:Lookup"/>
      </xsd:simpleType>
    </xsd:element>
    <xsd:element name="retensiInformasi_x003a_jenis_dok_arsip" ma:index="24" nillable="true" ma:displayName="retensiInformasi:jenis_dok_arsip" ma:list="{9c9879db-5b5e-4772-a50e-5c2d0465296d}" ma:internalName="retensiInformasi_x003a_jenis_dok_arsip" ma:readOnly="true" ma:showField="jenis_dok_arsip" ma:web="0f922f90-e7d9-433b-bea7-fe2a3206c4e0">
      <xsd:simpleType>
        <xsd:restriction base="dms:Lookup"/>
      </xsd:simpleType>
    </xsd:element>
    <xsd:element name="statusDokumen_x003a_StatusDokumen" ma:index="25" nillable="true" ma:displayName="statusDokumen:StatusDokumen" ma:list="{ae98b583-042e-4a67-859f-ae82cea3126e}" ma:internalName="statusDokumen_x003a_StatusDokumen" ma:readOnly="true" ma:showField="Dimensi" ma:web="0f922f90-e7d9-433b-bea7-fe2a3206c4e0">
      <xsd:simpleType>
        <xsd:restriction base="dms:Lookup"/>
      </xsd:simpleType>
    </xsd:element>
    <xsd:element name="statusDokumen_x003a_idStatusDokumen" ma:index="26" nillable="true" ma:displayName="statusDokumen:idStatusDokumen" ma:list="{ae98b583-042e-4a67-859f-ae82cea3126e}" ma:internalName="statusDokumen_x003a_idStatusDokumen" ma:readOnly="true" ma:showField="Sandi_x0020_Referensi" ma:web="0f922f90-e7d9-433b-bea7-fe2a3206c4e0">
      <xsd:simpleType>
        <xsd:restriction base="dms:Lookup"/>
      </xsd:simpleType>
    </xsd:element>
  </xsd:schema>
  <xsd:schema xmlns:xsd="http://www.w3.org/2001/XMLSchema" xmlns:xs="http://www.w3.org/2001/XMLSchema" xmlns:dms="http://schemas.microsoft.com/office/2006/documentManagement/types" xmlns:pc="http://schemas.microsoft.com/office/infopath/2007/PartnerControls" targetNamespace="0f922f90-e7d9-433b-bea7-fe2a3206c4e0" elementFormDefault="qualified">
    <xsd:import namespace="http://schemas.microsoft.com/office/2006/documentManagement/types"/>
    <xsd:import namespace="http://schemas.microsoft.com/office/infopath/2007/PartnerControls"/>
    <xsd:element name="TaxCatchAll" ma:index="20" nillable="true" ma:displayName="Taxonomy Catch All Column" ma:hidden="true" ma:list="{d078262c-58ee-4a58-b968-8dfe1ae5d2c5}" ma:internalName="TaxCatchAll" ma:showField="CatchAllData" ma:web="0f922f90-e7d9-433b-bea7-fe2a3206c4e0">
      <xsd:complexType>
        <xsd:complexContent>
          <xsd:extension base="dms:MultiChoiceLookup">
            <xsd:sequence>
              <xsd:element name="Value" type="dms:Lookup" maxOccurs="unbounded" minOccurs="0" nillable="true"/>
            </xsd:sequence>
          </xsd:extension>
        </xsd:complexContent>
      </xsd:complexType>
    </xsd:element>
    <xsd:element name="SharedWithUsers" ma:index="3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7"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erihal xmlns="28b2a911-cfae-4003-ab2a-5aba8d4e8f17" xsi:nil="true"/>
    <dari xmlns="28b2a911-cfae-4003-ab2a-5aba8d4e8f17">
      <UserInfo>
        <DisplayName/>
        <AccountId xsi:nil="true"/>
        <AccountType/>
      </UserInfo>
    </dari>
    <keterangan xmlns="28b2a911-cfae-4003-ab2a-5aba8d4e8f17" xsi:nil="true"/>
    <TaxCatchAll xmlns="0f922f90-e7d9-433b-bea7-fe2a3206c4e0"/>
    <tanggalPenyetujuan xmlns="28b2a911-cfae-4003-ab2a-5aba8d4e8f17" xsi:nil="true"/>
    <tanggalPenomoran xmlns="28b2a911-cfae-4003-ab2a-5aba8d4e8f17" xsi:nil="true"/>
    <je886537df5e47febbdf2af4b7d5b337 xmlns="28b2a911-cfae-4003-ab2a-5aba8d4e8f17">
      <Terms xmlns="http://schemas.microsoft.com/office/infopath/2007/PartnerControls"/>
    </je886537df5e47febbdf2af4b7d5b337>
    <namaDokumen xmlns="28b2a911-cfae-4003-ab2a-5aba8d4e8f17"/>
    <kepada xmlns="28b2a911-cfae-4003-ab2a-5aba8d4e8f17">
      <UserInfo>
        <DisplayName/>
        <AccountId xsi:nil="true"/>
        <AccountType/>
      </UserInfo>
    </kepada>
    <statusDokumen xmlns="28b2a911-cfae-4003-ab2a-5aba8d4e8f17" xsi:nil="true"/>
    <penyusun xmlns="28b2a911-cfae-4003-ab2a-5aba8d4e8f17">
      <UserInfo>
        <DisplayName/>
        <AccountId/>
        <AccountType/>
      </UserInfo>
    </penyusun>
    <retensiInformasi xmlns="28b2a911-cfae-4003-ab2a-5aba8d4e8f17" xsi:nil="true"/>
    <tipeDokumen xmlns="28b2a911-cfae-4003-ab2a-5aba8d4e8f17"/>
    <tanggalBuat xmlns="28b2a911-cfae-4003-ab2a-5aba8d4e8f17"/>
    <keyword xmlns="28b2a911-cfae-4003-ab2a-5aba8d4e8f17" xsi:nil="true"/>
    <nomorDokumen xmlns="28b2a911-cfae-4003-ab2a-5aba8d4e8f17"/>
    <SharedWithUsers xmlns="0f922f90-e7d9-433b-bea7-fe2a3206c4e0">
      <UserInfo>
        <DisplayName>Jodhi Satyagraha Boediono</DisplayName>
        <AccountId>298</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35E65DF-D0EC-4097-96C7-E94FDE89F8C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8b2a911-cfae-4003-ab2a-5aba8d4e8f17"/>
    <ds:schemaRef ds:uri="0f922f90-e7d9-433b-bea7-fe2a3206c4e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B142206-D3F1-42E1-A016-519C0A3AA89F}">
  <ds:schemaRefs>
    <ds:schemaRef ds:uri="http://schemas.microsoft.com/office/infopath/2007/PartnerControls"/>
    <ds:schemaRef ds:uri="0f922f90-e7d9-433b-bea7-fe2a3206c4e0"/>
    <ds:schemaRef ds:uri="http://purl.org/dc/elements/1.1/"/>
    <ds:schemaRef ds:uri="http://schemas.microsoft.com/office/2006/metadata/properties"/>
    <ds:schemaRef ds:uri="http://purl.org/dc/terms/"/>
    <ds:schemaRef ds:uri="http://schemas.openxmlformats.org/package/2006/metadata/core-properties"/>
    <ds:schemaRef ds:uri="28b2a911-cfae-4003-ab2a-5aba8d4e8f17"/>
    <ds:schemaRef ds:uri="http://schemas.microsoft.com/office/2006/documentManagement/types"/>
    <ds:schemaRef ds:uri="http://www.w3.org/XML/1998/namespace"/>
    <ds:schemaRef ds:uri="http://purl.org/dc/dcmitype/"/>
  </ds:schemaRefs>
</ds:datastoreItem>
</file>

<file path=customXml/itemProps3.xml><?xml version="1.0" encoding="utf-8"?>
<ds:datastoreItem xmlns:ds="http://schemas.openxmlformats.org/officeDocument/2006/customXml" ds:itemID="{B8C30CFA-4D45-43C2-82C9-B1130E0CD06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1884</Words>
  <Application>Microsoft Office PowerPoint</Application>
  <PresentationFormat>Widescreen</PresentationFormat>
  <Paragraphs>204</Paragraphs>
  <Slides>40</Slides>
  <Notes>34</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50" baseType="lpstr">
      <vt:lpstr>Abadi</vt:lpstr>
      <vt:lpstr>Arial</vt:lpstr>
      <vt:lpstr>Calibri</vt:lpstr>
      <vt:lpstr>Cambria Math</vt:lpstr>
      <vt:lpstr>Century Gothic</vt:lpstr>
      <vt:lpstr>Courier New</vt:lpstr>
      <vt:lpstr>Myriad Pro Cond</vt:lpstr>
      <vt:lpstr>Wingdings</vt:lpstr>
      <vt:lpstr>11_Office Theme</vt:lpstr>
      <vt:lpstr>EViews</vt:lpstr>
      <vt:lpstr>FPAS Consistency Check Tools dalam Mendukung Efektivitas Penerapan BIPOLMIX</vt:lpstr>
      <vt:lpstr>Pendahuluan</vt:lpstr>
      <vt:lpstr>Stylized Fact</vt:lpstr>
      <vt:lpstr>Stylized Fact (cont’d)</vt:lpstr>
      <vt:lpstr>Framework FPP </vt:lpstr>
      <vt:lpstr>Framework FPP (cont’d)</vt:lpstr>
      <vt:lpstr>Pembahasan</vt:lpstr>
      <vt:lpstr>Pembahasan</vt:lpstr>
      <vt:lpstr>Pembahasan</vt:lpstr>
      <vt:lpstr>Pembahasan</vt:lpstr>
      <vt:lpstr>Pembahasan</vt:lpstr>
      <vt:lpstr>Pembahasan</vt:lpstr>
      <vt:lpstr>Pembahasan</vt:lpstr>
      <vt:lpstr>Pembahasan</vt:lpstr>
      <vt:lpstr>Pembahasan</vt:lpstr>
      <vt:lpstr>Pembahasan</vt:lpstr>
      <vt:lpstr>Pembahasan</vt:lpstr>
      <vt:lpstr>Kesimpulan dan Rekomendasi</vt:lpstr>
      <vt:lpstr>Lampiran</vt:lpstr>
      <vt:lpstr>Ekspor Non Migas</vt:lpstr>
      <vt:lpstr>Ekspor Migas</vt:lpstr>
      <vt:lpstr>Impor Non Migas</vt:lpstr>
      <vt:lpstr>Impor Migas</vt:lpstr>
      <vt:lpstr>Nilai Tukar</vt:lpstr>
      <vt:lpstr>Nilai Tukar Riil  (REER)</vt:lpstr>
      <vt:lpstr>Service Export</vt:lpstr>
      <vt:lpstr>Service Import</vt:lpstr>
      <vt:lpstr>Primary Income</vt:lpstr>
      <vt:lpstr>Primary Income</vt:lpstr>
      <vt:lpstr>Volume Kredit </vt:lpstr>
      <vt:lpstr>Net Foreign Asset (NFA)</vt:lpstr>
      <vt:lpstr>Net Foreign Asset (NFA)</vt:lpstr>
      <vt:lpstr>Konsumsi Pemerintah Nominal</vt:lpstr>
      <vt:lpstr>Konsumsi Swasta</vt:lpstr>
      <vt:lpstr>Investasi Swasta-Bangunan Riil</vt:lpstr>
      <vt:lpstr>IHK</vt:lpstr>
      <vt:lpstr>Deflator Konsumsi Swasta</vt:lpstr>
      <vt:lpstr>Deflator Ekspor</vt:lpstr>
      <vt:lpstr>Deflator Impor</vt:lpstr>
      <vt:lpstr>Deflator Impor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PEREKONOMIAN TERKINI,  PROSPEK, DAN ARAH KEBIJAKAN</dc:title>
  <dc:creator/>
  <cp:lastModifiedBy/>
  <cp:revision>145</cp:revision>
  <dcterms:created xsi:type="dcterms:W3CDTF">2020-09-09T13:53:52Z</dcterms:created>
  <dcterms:modified xsi:type="dcterms:W3CDTF">2022-09-05T03:32:48Z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0x0101000AD72E4DF3FEBC4D81F2B055AA5ECEBE</vt:lpwstr>
  </property>
  <property fmtid="{D5CDD505-2E9C-101B-9397-08002B2CF9AE}" pid="3" name="idInformasi">
    <vt:lpwstr/>
  </property>
</Properties>
</file>